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Montserrat" panose="020F0502020204030204" pitchFamily="2" charset="0"/>
      <p:regular r:id="rId12"/>
    </p:embeddedFont>
    <p:embeddedFont>
      <p:font typeface="Montserrat Bold" panose="020B0604020202020204" charset="0"/>
      <p:regular r:id="rId13"/>
    </p:embeddedFont>
    <p:embeddedFont>
      <p:font typeface="Playfair Display" panose="00000500000000000000" pitchFamily="2" charset="0"/>
      <p:regular r:id="rId14"/>
    </p:embeddedFont>
    <p:embeddedFont>
      <p:font typeface="Playfair Display Bold" panose="00000800000000000000"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1027"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5.svg"/><Relationship Id="rId2" Type="http://schemas.openxmlformats.org/officeDocument/2006/relationships/image" Target="../media/image10.png"/><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04922" y="0"/>
            <a:ext cx="13883078" cy="10287000"/>
            <a:chOff x="0" y="0"/>
            <a:chExt cx="3656449" cy="2709333"/>
          </a:xfrm>
        </p:grpSpPr>
        <p:sp>
          <p:nvSpPr>
            <p:cNvPr id="3" name="Freeform 3"/>
            <p:cNvSpPr/>
            <p:nvPr/>
          </p:nvSpPr>
          <p:spPr>
            <a:xfrm>
              <a:off x="0" y="0"/>
              <a:ext cx="3656449" cy="2709333"/>
            </a:xfrm>
            <a:custGeom>
              <a:avLst/>
              <a:gdLst/>
              <a:ahLst/>
              <a:cxnLst/>
              <a:rect l="l" t="t" r="r" b="b"/>
              <a:pathLst>
                <a:path w="3656449" h="2709333">
                  <a:moveTo>
                    <a:pt x="0" y="0"/>
                  </a:moveTo>
                  <a:lnTo>
                    <a:pt x="3656449" y="0"/>
                  </a:lnTo>
                  <a:lnTo>
                    <a:pt x="3656449" y="2709333"/>
                  </a:lnTo>
                  <a:lnTo>
                    <a:pt x="0" y="2709333"/>
                  </a:lnTo>
                  <a:close/>
                </a:path>
              </a:pathLst>
            </a:custGeom>
            <a:solidFill>
              <a:srgbClr val="F2F1F1">
                <a:alpha val="80000"/>
              </a:srgbClr>
            </a:solidFill>
          </p:spPr>
        </p:sp>
        <p:sp>
          <p:nvSpPr>
            <p:cNvPr id="4" name="TextBox 4"/>
            <p:cNvSpPr txBox="1"/>
            <p:nvPr/>
          </p:nvSpPr>
          <p:spPr>
            <a:xfrm>
              <a:off x="0" y="-47625"/>
              <a:ext cx="3656449" cy="2756958"/>
            </a:xfrm>
            <a:prstGeom prst="rect">
              <a:avLst/>
            </a:prstGeom>
          </p:spPr>
          <p:txBody>
            <a:bodyPr lIns="50800" tIns="50800" rIns="50800" bIns="50800" rtlCol="0" anchor="ctr"/>
            <a:lstStyle/>
            <a:p>
              <a:pPr algn="ctr">
                <a:lnSpc>
                  <a:spcPts val="3359"/>
                </a:lnSpc>
              </a:pPr>
              <a:endParaRPr/>
            </a:p>
          </p:txBody>
        </p:sp>
      </p:grpSp>
      <p:sp>
        <p:nvSpPr>
          <p:cNvPr id="5" name="AutoShape 5"/>
          <p:cNvSpPr/>
          <p:nvPr/>
        </p:nvSpPr>
        <p:spPr>
          <a:xfrm>
            <a:off x="1000125" y="0"/>
            <a:ext cx="0" cy="5481130"/>
          </a:xfrm>
          <a:prstGeom prst="line">
            <a:avLst/>
          </a:prstGeom>
          <a:ln w="57150" cap="flat">
            <a:solidFill>
              <a:srgbClr val="000000"/>
            </a:solidFill>
            <a:prstDash val="sysDash"/>
            <a:headEnd type="none" w="sm" len="sm"/>
            <a:tailEnd type="none" w="sm" len="sm"/>
          </a:ln>
        </p:spPr>
      </p:sp>
      <p:grpSp>
        <p:nvGrpSpPr>
          <p:cNvPr id="6" name="Group 6"/>
          <p:cNvGrpSpPr/>
          <p:nvPr/>
        </p:nvGrpSpPr>
        <p:grpSpPr>
          <a:xfrm>
            <a:off x="662331" y="5481130"/>
            <a:ext cx="675589" cy="67558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729723" y="1870136"/>
            <a:ext cx="675589" cy="67558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2" name="AutoShape 12"/>
          <p:cNvSpPr/>
          <p:nvPr/>
        </p:nvSpPr>
        <p:spPr>
          <a:xfrm>
            <a:off x="2067517" y="0"/>
            <a:ext cx="0" cy="1870136"/>
          </a:xfrm>
          <a:prstGeom prst="line">
            <a:avLst/>
          </a:prstGeom>
          <a:ln w="57150" cap="flat">
            <a:solidFill>
              <a:srgbClr val="000000"/>
            </a:solidFill>
            <a:prstDash val="sysDash"/>
            <a:headEnd type="none" w="sm" len="sm"/>
            <a:tailEnd type="none" w="sm" len="sm"/>
          </a:ln>
        </p:spPr>
      </p:sp>
      <p:sp>
        <p:nvSpPr>
          <p:cNvPr id="13" name="AutoShape 13"/>
          <p:cNvSpPr/>
          <p:nvPr/>
        </p:nvSpPr>
        <p:spPr>
          <a:xfrm flipH="1">
            <a:off x="3192059" y="-636614"/>
            <a:ext cx="31764" cy="3891512"/>
          </a:xfrm>
          <a:prstGeom prst="line">
            <a:avLst/>
          </a:prstGeom>
          <a:ln w="57150" cap="flat">
            <a:solidFill>
              <a:srgbClr val="000000"/>
            </a:solidFill>
            <a:prstDash val="sysDash"/>
            <a:headEnd type="none" w="sm" len="sm"/>
            <a:tailEnd type="none" w="sm" len="sm"/>
          </a:ln>
        </p:spPr>
      </p:sp>
      <p:grpSp>
        <p:nvGrpSpPr>
          <p:cNvPr id="14" name="Group 14"/>
          <p:cNvGrpSpPr/>
          <p:nvPr/>
        </p:nvGrpSpPr>
        <p:grpSpPr>
          <a:xfrm>
            <a:off x="2854265" y="3254897"/>
            <a:ext cx="675589" cy="67558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7" name="AutoShape 17"/>
          <p:cNvSpPr/>
          <p:nvPr/>
        </p:nvSpPr>
        <p:spPr>
          <a:xfrm>
            <a:off x="5473702" y="3321029"/>
            <a:ext cx="13544644" cy="0"/>
          </a:xfrm>
          <a:prstGeom prst="line">
            <a:avLst/>
          </a:prstGeom>
          <a:ln w="9525" cap="flat">
            <a:solidFill>
              <a:srgbClr val="2B2C30"/>
            </a:solidFill>
            <a:prstDash val="solid"/>
            <a:headEnd type="none" w="sm" len="sm"/>
            <a:tailEnd type="none" w="sm" len="sm"/>
          </a:ln>
        </p:spPr>
      </p:sp>
      <p:sp>
        <p:nvSpPr>
          <p:cNvPr id="18" name="TextBox 18"/>
          <p:cNvSpPr txBox="1"/>
          <p:nvPr/>
        </p:nvSpPr>
        <p:spPr>
          <a:xfrm>
            <a:off x="6149622" y="4061147"/>
            <a:ext cx="11593736" cy="1757778"/>
          </a:xfrm>
          <a:prstGeom prst="rect">
            <a:avLst/>
          </a:prstGeom>
        </p:spPr>
        <p:txBody>
          <a:bodyPr lIns="0" tIns="0" rIns="0" bIns="0" rtlCol="0" anchor="t">
            <a:spAutoFit/>
          </a:bodyPr>
          <a:lstStyle/>
          <a:p>
            <a:pPr algn="just">
              <a:lnSpc>
                <a:spcPts val="5413"/>
              </a:lnSpc>
            </a:pPr>
            <a:r>
              <a:rPr lang="en-US" sz="3866">
                <a:solidFill>
                  <a:srgbClr val="000000"/>
                </a:solidFill>
                <a:latin typeface="Playfair Display"/>
                <a:ea typeface="Playfair Display"/>
                <a:cs typeface="Playfair Display"/>
                <a:sym typeface="Playfair Display"/>
              </a:rPr>
              <a:t>Advanced Smart Device for Air Quality Monitoring, Gas Leak Detection, and Emergency Response</a:t>
            </a:r>
          </a:p>
          <a:p>
            <a:pPr algn="just">
              <a:lnSpc>
                <a:spcPts val="3112"/>
              </a:lnSpc>
            </a:pPr>
            <a:r>
              <a:rPr lang="en-US" sz="2223">
                <a:solidFill>
                  <a:srgbClr val="000000"/>
                </a:solidFill>
                <a:latin typeface="Playfair Display"/>
                <a:ea typeface="Playfair Display"/>
                <a:cs typeface="Playfair Display"/>
                <a:sym typeface="Playfair Display"/>
              </a:rPr>
              <a:t>–- Safeguarding Respiratory Health with Intelligent Hazard Prevention</a:t>
            </a:r>
          </a:p>
        </p:txBody>
      </p:sp>
      <p:sp>
        <p:nvSpPr>
          <p:cNvPr id="19" name="Freeform 19"/>
          <p:cNvSpPr/>
          <p:nvPr/>
        </p:nvSpPr>
        <p:spPr>
          <a:xfrm>
            <a:off x="-3684040" y="4197186"/>
            <a:ext cx="16177925" cy="16177925"/>
          </a:xfrm>
          <a:custGeom>
            <a:avLst/>
            <a:gdLst/>
            <a:ahLst/>
            <a:cxnLst/>
            <a:rect l="l" t="t" r="r" b="b"/>
            <a:pathLst>
              <a:path w="16177925" h="16177925">
                <a:moveTo>
                  <a:pt x="0" y="0"/>
                </a:moveTo>
                <a:lnTo>
                  <a:pt x="16177924" y="0"/>
                </a:lnTo>
                <a:lnTo>
                  <a:pt x="16177924" y="16177925"/>
                </a:lnTo>
                <a:lnTo>
                  <a:pt x="0" y="16177925"/>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7754354" y="110081"/>
            <a:ext cx="9989004" cy="2736778"/>
          </a:xfrm>
          <a:prstGeom prst="rect">
            <a:avLst/>
          </a:prstGeom>
        </p:spPr>
        <p:txBody>
          <a:bodyPr lIns="0" tIns="0" rIns="0" bIns="0" rtlCol="0" anchor="t">
            <a:spAutoFit/>
          </a:bodyPr>
          <a:lstStyle/>
          <a:p>
            <a:pPr algn="ctr">
              <a:lnSpc>
                <a:spcPts val="22403"/>
              </a:lnSpc>
            </a:pPr>
            <a:r>
              <a:rPr lang="en-US" sz="16002">
                <a:solidFill>
                  <a:srgbClr val="000000"/>
                </a:solidFill>
                <a:latin typeface="Playfair Display"/>
                <a:ea typeface="Playfair Display"/>
                <a:cs typeface="Playfair Display"/>
                <a:sym typeface="Playfair Display"/>
              </a:rPr>
              <a:t>AirSential</a:t>
            </a:r>
          </a:p>
        </p:txBody>
      </p:sp>
      <p:sp>
        <p:nvSpPr>
          <p:cNvPr id="21" name="TextBox 21"/>
          <p:cNvSpPr txBox="1"/>
          <p:nvPr/>
        </p:nvSpPr>
        <p:spPr>
          <a:xfrm>
            <a:off x="12493884" y="8026623"/>
            <a:ext cx="5550227" cy="1882300"/>
          </a:xfrm>
          <a:prstGeom prst="rect">
            <a:avLst/>
          </a:prstGeom>
        </p:spPr>
        <p:txBody>
          <a:bodyPr lIns="0" tIns="0" rIns="0" bIns="0" rtlCol="0" anchor="t">
            <a:spAutoFit/>
          </a:bodyPr>
          <a:lstStyle/>
          <a:p>
            <a:pPr algn="l">
              <a:lnSpc>
                <a:spcPts val="5238"/>
              </a:lnSpc>
            </a:pPr>
            <a:r>
              <a:rPr lang="en-US" sz="3492">
                <a:solidFill>
                  <a:srgbClr val="2B2C30"/>
                </a:solidFill>
                <a:latin typeface="Playfair Display"/>
                <a:ea typeface="Playfair Display"/>
                <a:cs typeface="Playfair Display"/>
                <a:sym typeface="Playfair Display"/>
              </a:rPr>
              <a:t>Sagarika Srivastava</a:t>
            </a:r>
          </a:p>
          <a:p>
            <a:pPr algn="l">
              <a:lnSpc>
                <a:spcPts val="3299"/>
              </a:lnSpc>
            </a:pPr>
            <a:r>
              <a:rPr lang="en-US" sz="2199">
                <a:solidFill>
                  <a:srgbClr val="2B2C30"/>
                </a:solidFill>
                <a:latin typeface="Playfair Display"/>
                <a:ea typeface="Playfair Display"/>
                <a:cs typeface="Playfair Display"/>
                <a:sym typeface="Playfair Display"/>
              </a:rPr>
              <a:t>e-mail : sagarikasrivastava46@gmail.com</a:t>
            </a:r>
          </a:p>
          <a:p>
            <a:pPr algn="l">
              <a:lnSpc>
                <a:spcPts val="3299"/>
              </a:lnSpc>
            </a:pPr>
            <a:r>
              <a:rPr lang="en-US" sz="2199">
                <a:solidFill>
                  <a:srgbClr val="2B2C30"/>
                </a:solidFill>
                <a:latin typeface="Playfair Display"/>
                <a:ea typeface="Playfair Display"/>
                <a:cs typeface="Playfair Display"/>
                <a:sym typeface="Playfair Display"/>
              </a:rPr>
              <a:t>LinkedIn : issrivastava46</a:t>
            </a:r>
          </a:p>
          <a:p>
            <a:pPr algn="l">
              <a:lnSpc>
                <a:spcPts val="3299"/>
              </a:lnSpc>
            </a:pPr>
            <a:r>
              <a:rPr lang="en-US" sz="2199">
                <a:solidFill>
                  <a:srgbClr val="2B2C30"/>
                </a:solidFill>
                <a:latin typeface="Playfair Display"/>
                <a:ea typeface="Playfair Display"/>
                <a:cs typeface="Playfair Display"/>
                <a:sym typeface="Playfair Display"/>
              </a:rPr>
              <a:t>GitHub : issrivastava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52398" y="-2720251"/>
            <a:ext cx="6705045" cy="6717258"/>
          </a:xfrm>
          <a:custGeom>
            <a:avLst/>
            <a:gdLst/>
            <a:ahLst/>
            <a:cxnLst/>
            <a:rect l="l" t="t" r="r" b="b"/>
            <a:pathLst>
              <a:path w="6705045" h="6717258">
                <a:moveTo>
                  <a:pt x="0" y="0"/>
                </a:moveTo>
                <a:lnTo>
                  <a:pt x="6705046" y="0"/>
                </a:lnTo>
                <a:lnTo>
                  <a:pt x="6705046" y="6717258"/>
                </a:lnTo>
                <a:lnTo>
                  <a:pt x="0" y="6717258"/>
                </a:lnTo>
                <a:lnTo>
                  <a:pt x="0" y="0"/>
                </a:lnTo>
                <a:close/>
              </a:path>
            </a:pathLst>
          </a:custGeom>
          <a:blipFill>
            <a:blip r:embed="rId2">
              <a:alphaModFix amt="72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447445" y="0"/>
            <a:ext cx="13825928" cy="10287000"/>
            <a:chOff x="0" y="0"/>
            <a:chExt cx="3641397" cy="2709333"/>
          </a:xfrm>
        </p:grpSpPr>
        <p:sp>
          <p:nvSpPr>
            <p:cNvPr id="4" name="Freeform 4"/>
            <p:cNvSpPr/>
            <p:nvPr/>
          </p:nvSpPr>
          <p:spPr>
            <a:xfrm>
              <a:off x="0" y="0"/>
              <a:ext cx="3641397" cy="2709333"/>
            </a:xfrm>
            <a:custGeom>
              <a:avLst/>
              <a:gdLst/>
              <a:ahLst/>
              <a:cxnLst/>
              <a:rect l="l" t="t" r="r" b="b"/>
              <a:pathLst>
                <a:path w="3641397" h="2709333">
                  <a:moveTo>
                    <a:pt x="0" y="0"/>
                  </a:moveTo>
                  <a:lnTo>
                    <a:pt x="3641397" y="0"/>
                  </a:lnTo>
                  <a:lnTo>
                    <a:pt x="3641397" y="2709333"/>
                  </a:lnTo>
                  <a:lnTo>
                    <a:pt x="0" y="2709333"/>
                  </a:lnTo>
                  <a:close/>
                </a:path>
              </a:pathLst>
            </a:custGeom>
            <a:solidFill>
              <a:srgbClr val="F2F1F1">
                <a:alpha val="80000"/>
              </a:srgbClr>
            </a:solidFill>
          </p:spPr>
        </p:sp>
        <p:sp>
          <p:nvSpPr>
            <p:cNvPr id="5" name="TextBox 5"/>
            <p:cNvSpPr txBox="1"/>
            <p:nvPr/>
          </p:nvSpPr>
          <p:spPr>
            <a:xfrm>
              <a:off x="0" y="-47625"/>
              <a:ext cx="3641397" cy="2756958"/>
            </a:xfrm>
            <a:prstGeom prst="rect">
              <a:avLst/>
            </a:prstGeom>
          </p:spPr>
          <p:txBody>
            <a:bodyPr lIns="50800" tIns="50800" rIns="50800" bIns="50800" rtlCol="0" anchor="ctr"/>
            <a:lstStyle/>
            <a:p>
              <a:pPr algn="ctr">
                <a:lnSpc>
                  <a:spcPts val="3359"/>
                </a:lnSpc>
              </a:pPr>
              <a:endParaRPr/>
            </a:p>
          </p:txBody>
        </p:sp>
      </p:grpSp>
      <p:sp>
        <p:nvSpPr>
          <p:cNvPr id="6" name="AutoShape 6"/>
          <p:cNvSpPr/>
          <p:nvPr/>
        </p:nvSpPr>
        <p:spPr>
          <a:xfrm>
            <a:off x="1000125" y="0"/>
            <a:ext cx="0" cy="5481130"/>
          </a:xfrm>
          <a:prstGeom prst="line">
            <a:avLst/>
          </a:prstGeom>
          <a:ln w="57150" cap="flat">
            <a:solidFill>
              <a:srgbClr val="000000"/>
            </a:solidFill>
            <a:prstDash val="sysDash"/>
            <a:headEnd type="none" w="sm" len="sm"/>
            <a:tailEnd type="none" w="sm" len="sm"/>
          </a:ln>
        </p:spPr>
      </p:sp>
      <p:grpSp>
        <p:nvGrpSpPr>
          <p:cNvPr id="7" name="Group 7"/>
          <p:cNvGrpSpPr/>
          <p:nvPr/>
        </p:nvGrpSpPr>
        <p:grpSpPr>
          <a:xfrm>
            <a:off x="662331" y="5481130"/>
            <a:ext cx="675589" cy="67558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1729723" y="1870136"/>
            <a:ext cx="675589" cy="6755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13" name="AutoShape 13"/>
          <p:cNvSpPr/>
          <p:nvPr/>
        </p:nvSpPr>
        <p:spPr>
          <a:xfrm>
            <a:off x="2067517" y="0"/>
            <a:ext cx="0" cy="1870136"/>
          </a:xfrm>
          <a:prstGeom prst="line">
            <a:avLst/>
          </a:prstGeom>
          <a:ln w="57150" cap="flat">
            <a:solidFill>
              <a:srgbClr val="000000"/>
            </a:solidFill>
            <a:prstDash val="sysDash"/>
            <a:headEnd type="none" w="sm" len="sm"/>
            <a:tailEnd type="none" w="sm" len="sm"/>
          </a:ln>
        </p:spPr>
      </p:sp>
      <p:sp>
        <p:nvSpPr>
          <p:cNvPr id="14" name="AutoShape 14"/>
          <p:cNvSpPr/>
          <p:nvPr/>
        </p:nvSpPr>
        <p:spPr>
          <a:xfrm flipH="1">
            <a:off x="3192059" y="-636614"/>
            <a:ext cx="31764" cy="3891512"/>
          </a:xfrm>
          <a:prstGeom prst="line">
            <a:avLst/>
          </a:prstGeom>
          <a:ln w="57150" cap="flat">
            <a:solidFill>
              <a:srgbClr val="000000"/>
            </a:solidFill>
            <a:prstDash val="sysDash"/>
            <a:headEnd type="none" w="sm" len="sm"/>
            <a:tailEnd type="none" w="sm" len="sm"/>
          </a:ln>
        </p:spPr>
      </p:sp>
      <p:grpSp>
        <p:nvGrpSpPr>
          <p:cNvPr id="15" name="Group 15"/>
          <p:cNvGrpSpPr/>
          <p:nvPr/>
        </p:nvGrpSpPr>
        <p:grpSpPr>
          <a:xfrm>
            <a:off x="2854265" y="3254897"/>
            <a:ext cx="675589" cy="67558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1085643" y="5818925"/>
            <a:ext cx="4847125" cy="4719815"/>
            <a:chOff x="0" y="0"/>
            <a:chExt cx="6462834" cy="6293086"/>
          </a:xfrm>
        </p:grpSpPr>
        <p:sp>
          <p:nvSpPr>
            <p:cNvPr id="19" name="Freeform 19"/>
            <p:cNvSpPr/>
            <p:nvPr/>
          </p:nvSpPr>
          <p:spPr>
            <a:xfrm>
              <a:off x="3810296" y="2312798"/>
              <a:ext cx="2652537" cy="3084346"/>
            </a:xfrm>
            <a:custGeom>
              <a:avLst/>
              <a:gdLst/>
              <a:ahLst/>
              <a:cxnLst/>
              <a:rect l="l" t="t" r="r" b="b"/>
              <a:pathLst>
                <a:path w="2652537" h="3084346">
                  <a:moveTo>
                    <a:pt x="0" y="0"/>
                  </a:moveTo>
                  <a:lnTo>
                    <a:pt x="2652538" y="0"/>
                  </a:lnTo>
                  <a:lnTo>
                    <a:pt x="2652538" y="3084346"/>
                  </a:lnTo>
                  <a:lnTo>
                    <a:pt x="0" y="3084346"/>
                  </a:lnTo>
                  <a:lnTo>
                    <a:pt x="0" y="0"/>
                  </a:lnTo>
                  <a:close/>
                </a:path>
              </a:pathLst>
            </a:custGeom>
            <a:blipFill>
              <a:blip r:embed="rId4">
                <a:alphaModFix amt="24000"/>
                <a:extLst>
                  <a:ext uri="{96DAC541-7B7A-43D3-8B79-37D633B846F1}">
                    <asvg:svgBlip xmlns:asvg="http://schemas.microsoft.com/office/drawing/2016/SVG/main" r:embed="rId5"/>
                  </a:ext>
                </a:extLst>
              </a:blip>
              <a:stretch>
                <a:fillRect/>
              </a:stretch>
            </a:blipFill>
          </p:spPr>
        </p:sp>
        <p:sp>
          <p:nvSpPr>
            <p:cNvPr id="20" name="Freeform 20"/>
            <p:cNvSpPr/>
            <p:nvPr/>
          </p:nvSpPr>
          <p:spPr>
            <a:xfrm rot="-4316526">
              <a:off x="713181" y="1150653"/>
              <a:ext cx="3432931" cy="3991780"/>
            </a:xfrm>
            <a:custGeom>
              <a:avLst/>
              <a:gdLst/>
              <a:ahLst/>
              <a:cxnLst/>
              <a:rect l="l" t="t" r="r" b="b"/>
              <a:pathLst>
                <a:path w="3432931" h="3991780">
                  <a:moveTo>
                    <a:pt x="0" y="0"/>
                  </a:moveTo>
                  <a:lnTo>
                    <a:pt x="3432931" y="0"/>
                  </a:lnTo>
                  <a:lnTo>
                    <a:pt x="3432931" y="3991780"/>
                  </a:lnTo>
                  <a:lnTo>
                    <a:pt x="0" y="3991780"/>
                  </a:lnTo>
                  <a:lnTo>
                    <a:pt x="0" y="0"/>
                  </a:lnTo>
                  <a:close/>
                </a:path>
              </a:pathLst>
            </a:custGeom>
            <a:blipFill>
              <a:blip r:embed="rId4">
                <a:alphaModFix amt="24000"/>
                <a:extLst>
                  <a:ext uri="{96DAC541-7B7A-43D3-8B79-37D633B846F1}">
                    <asvg:svgBlip xmlns:asvg="http://schemas.microsoft.com/office/drawing/2016/SVG/main" r:embed="rId5"/>
                  </a:ext>
                </a:extLst>
              </a:blip>
              <a:stretch>
                <a:fillRect/>
              </a:stretch>
            </a:blipFill>
          </p:spPr>
        </p:sp>
        <p:sp>
          <p:nvSpPr>
            <p:cNvPr id="21" name="Freeform 21"/>
            <p:cNvSpPr/>
            <p:nvPr/>
          </p:nvSpPr>
          <p:spPr>
            <a:xfrm>
              <a:off x="2872544" y="0"/>
              <a:ext cx="2437141" cy="6293086"/>
            </a:xfrm>
            <a:custGeom>
              <a:avLst/>
              <a:gdLst/>
              <a:ahLst/>
              <a:cxnLst/>
              <a:rect l="l" t="t" r="r" b="b"/>
              <a:pathLst>
                <a:path w="2437141" h="6293086">
                  <a:moveTo>
                    <a:pt x="0" y="0"/>
                  </a:moveTo>
                  <a:lnTo>
                    <a:pt x="2437141" y="0"/>
                  </a:lnTo>
                  <a:lnTo>
                    <a:pt x="2437141" y="6293086"/>
                  </a:lnTo>
                  <a:lnTo>
                    <a:pt x="0" y="6293086"/>
                  </a:lnTo>
                  <a:lnTo>
                    <a:pt x="0" y="0"/>
                  </a:lnTo>
                  <a:close/>
                </a:path>
              </a:pathLst>
            </a:custGeom>
            <a:blipFill>
              <a:blip r:embed="rId6">
                <a:alphaModFix amt="24000"/>
                <a:extLst>
                  <a:ext uri="{96DAC541-7B7A-43D3-8B79-37D633B846F1}">
                    <asvg:svgBlip xmlns:asvg="http://schemas.microsoft.com/office/drawing/2016/SVG/main" r:embed="rId7"/>
                  </a:ext>
                </a:extLst>
              </a:blip>
              <a:stretch>
                <a:fillRect/>
              </a:stretch>
            </a:blipFill>
          </p:spPr>
        </p:sp>
      </p:grpSp>
      <p:sp>
        <p:nvSpPr>
          <p:cNvPr id="22" name="Freeform 22"/>
          <p:cNvSpPr/>
          <p:nvPr/>
        </p:nvSpPr>
        <p:spPr>
          <a:xfrm>
            <a:off x="15184992" y="6874660"/>
            <a:ext cx="3103008" cy="3767449"/>
          </a:xfrm>
          <a:custGeom>
            <a:avLst/>
            <a:gdLst/>
            <a:ahLst/>
            <a:cxnLst/>
            <a:rect l="l" t="t" r="r" b="b"/>
            <a:pathLst>
              <a:path w="3103008" h="3767449">
                <a:moveTo>
                  <a:pt x="0" y="0"/>
                </a:moveTo>
                <a:lnTo>
                  <a:pt x="3103008" y="0"/>
                </a:lnTo>
                <a:lnTo>
                  <a:pt x="3103008" y="3767449"/>
                </a:lnTo>
                <a:lnTo>
                  <a:pt x="0" y="37674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7999383" y="8968787"/>
            <a:ext cx="10288617" cy="2765066"/>
          </a:xfrm>
          <a:custGeom>
            <a:avLst/>
            <a:gdLst/>
            <a:ahLst/>
            <a:cxnLst/>
            <a:rect l="l" t="t" r="r" b="b"/>
            <a:pathLst>
              <a:path w="10288617" h="2765066">
                <a:moveTo>
                  <a:pt x="0" y="0"/>
                </a:moveTo>
                <a:lnTo>
                  <a:pt x="10288617" y="0"/>
                </a:lnTo>
                <a:lnTo>
                  <a:pt x="10288617" y="2765065"/>
                </a:lnTo>
                <a:lnTo>
                  <a:pt x="0" y="2765065"/>
                </a:lnTo>
                <a:lnTo>
                  <a:pt x="0" y="0"/>
                </a:lnTo>
                <a:close/>
              </a:path>
            </a:pathLst>
          </a:custGeom>
          <a:blipFill>
            <a:blip r:embed="rId10">
              <a:alphaModFix amt="69000"/>
              <a:extLst>
                <a:ext uri="{96DAC541-7B7A-43D3-8B79-37D633B846F1}">
                  <asvg:svgBlip xmlns:asvg="http://schemas.microsoft.com/office/drawing/2016/SVG/main" r:embed="rId11"/>
                </a:ext>
              </a:extLst>
            </a:blip>
            <a:stretch>
              <a:fillRect/>
            </a:stretch>
          </a:blipFill>
        </p:spPr>
      </p:sp>
      <p:sp>
        <p:nvSpPr>
          <p:cNvPr id="24" name="Freeform 24"/>
          <p:cNvSpPr/>
          <p:nvPr/>
        </p:nvSpPr>
        <p:spPr>
          <a:xfrm>
            <a:off x="-387706" y="8947228"/>
            <a:ext cx="10368837" cy="2786625"/>
          </a:xfrm>
          <a:custGeom>
            <a:avLst/>
            <a:gdLst/>
            <a:ahLst/>
            <a:cxnLst/>
            <a:rect l="l" t="t" r="r" b="b"/>
            <a:pathLst>
              <a:path w="10368837" h="2786625">
                <a:moveTo>
                  <a:pt x="0" y="0"/>
                </a:moveTo>
                <a:lnTo>
                  <a:pt x="10368836" y="0"/>
                </a:lnTo>
                <a:lnTo>
                  <a:pt x="10368836" y="2786624"/>
                </a:lnTo>
                <a:lnTo>
                  <a:pt x="0" y="2786624"/>
                </a:lnTo>
                <a:lnTo>
                  <a:pt x="0" y="0"/>
                </a:lnTo>
                <a:close/>
              </a:path>
            </a:pathLst>
          </a:custGeom>
          <a:blipFill>
            <a:blip r:embed="rId10">
              <a:alphaModFix amt="70000"/>
              <a:extLst>
                <a:ext uri="{96DAC541-7B7A-43D3-8B79-37D633B846F1}">
                  <asvg:svgBlip xmlns:asvg="http://schemas.microsoft.com/office/drawing/2016/SVG/main" r:embed="rId11"/>
                </a:ext>
              </a:extLst>
            </a:blip>
            <a:stretch>
              <a:fillRect/>
            </a:stretch>
          </a:blipFill>
        </p:spPr>
      </p:sp>
      <p:sp>
        <p:nvSpPr>
          <p:cNvPr id="25" name="Freeform 25"/>
          <p:cNvSpPr/>
          <p:nvPr/>
        </p:nvSpPr>
        <p:spPr>
          <a:xfrm rot="-2833007">
            <a:off x="4883464" y="8185971"/>
            <a:ext cx="2188426" cy="2144658"/>
          </a:xfrm>
          <a:custGeom>
            <a:avLst/>
            <a:gdLst/>
            <a:ahLst/>
            <a:cxnLst/>
            <a:rect l="l" t="t" r="r" b="b"/>
            <a:pathLst>
              <a:path w="2188426" h="2144658">
                <a:moveTo>
                  <a:pt x="0" y="0"/>
                </a:moveTo>
                <a:lnTo>
                  <a:pt x="2188426" y="0"/>
                </a:lnTo>
                <a:lnTo>
                  <a:pt x="2188426" y="2144658"/>
                </a:lnTo>
                <a:lnTo>
                  <a:pt x="0" y="214465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6" name="Freeform 26"/>
          <p:cNvSpPr/>
          <p:nvPr/>
        </p:nvSpPr>
        <p:spPr>
          <a:xfrm rot="-2936485">
            <a:off x="8677292" y="8522692"/>
            <a:ext cx="1871259" cy="1884968"/>
          </a:xfrm>
          <a:custGeom>
            <a:avLst/>
            <a:gdLst/>
            <a:ahLst/>
            <a:cxnLst/>
            <a:rect l="l" t="t" r="r" b="b"/>
            <a:pathLst>
              <a:path w="1871259" h="1884968">
                <a:moveTo>
                  <a:pt x="0" y="0"/>
                </a:moveTo>
                <a:lnTo>
                  <a:pt x="1871258" y="0"/>
                </a:lnTo>
                <a:lnTo>
                  <a:pt x="1871258" y="1884968"/>
                </a:lnTo>
                <a:lnTo>
                  <a:pt x="0" y="1884968"/>
                </a:lnTo>
                <a:lnTo>
                  <a:pt x="0" y="0"/>
                </a:lnTo>
                <a:close/>
              </a:path>
            </a:pathLst>
          </a:custGeom>
          <a:blipFill>
            <a:blip r:embed="rId14">
              <a:alphaModFix amt="61000"/>
              <a:extLst>
                <a:ext uri="{96DAC541-7B7A-43D3-8B79-37D633B846F1}">
                  <asvg:svgBlip xmlns:asvg="http://schemas.microsoft.com/office/drawing/2016/SVG/main" r:embed="rId15"/>
                </a:ext>
              </a:extLst>
            </a:blip>
            <a:stretch>
              <a:fillRect/>
            </a:stretch>
          </a:blipFill>
        </p:spPr>
      </p:sp>
      <p:sp>
        <p:nvSpPr>
          <p:cNvPr id="27" name="Freeform 27"/>
          <p:cNvSpPr/>
          <p:nvPr/>
        </p:nvSpPr>
        <p:spPr>
          <a:xfrm>
            <a:off x="10321126" y="8968787"/>
            <a:ext cx="1053908" cy="1694882"/>
          </a:xfrm>
          <a:custGeom>
            <a:avLst/>
            <a:gdLst/>
            <a:ahLst/>
            <a:cxnLst/>
            <a:rect l="l" t="t" r="r" b="b"/>
            <a:pathLst>
              <a:path w="1053908" h="1694882">
                <a:moveTo>
                  <a:pt x="0" y="0"/>
                </a:moveTo>
                <a:lnTo>
                  <a:pt x="1053908" y="0"/>
                </a:lnTo>
                <a:lnTo>
                  <a:pt x="1053908" y="1694881"/>
                </a:lnTo>
                <a:lnTo>
                  <a:pt x="0" y="1694881"/>
                </a:lnTo>
                <a:lnTo>
                  <a:pt x="0" y="0"/>
                </a:lnTo>
                <a:close/>
              </a:path>
            </a:pathLst>
          </a:custGeom>
          <a:blipFill>
            <a:blip r:embed="rId16">
              <a:alphaModFix amt="38000"/>
              <a:extLst>
                <a:ext uri="{96DAC541-7B7A-43D3-8B79-37D633B846F1}">
                  <asvg:svgBlip xmlns:asvg="http://schemas.microsoft.com/office/drawing/2016/SVG/main" r:embed="rId17"/>
                </a:ext>
              </a:extLst>
            </a:blip>
            <a:stretch>
              <a:fillRect/>
            </a:stretch>
          </a:blipFill>
        </p:spPr>
      </p:sp>
      <p:sp>
        <p:nvSpPr>
          <p:cNvPr id="28" name="Freeform 28"/>
          <p:cNvSpPr/>
          <p:nvPr/>
        </p:nvSpPr>
        <p:spPr>
          <a:xfrm>
            <a:off x="11717934" y="8947228"/>
            <a:ext cx="1053908" cy="1694882"/>
          </a:xfrm>
          <a:custGeom>
            <a:avLst/>
            <a:gdLst/>
            <a:ahLst/>
            <a:cxnLst/>
            <a:rect l="l" t="t" r="r" b="b"/>
            <a:pathLst>
              <a:path w="1053908" h="1694882">
                <a:moveTo>
                  <a:pt x="0" y="0"/>
                </a:moveTo>
                <a:lnTo>
                  <a:pt x="1053908" y="0"/>
                </a:lnTo>
                <a:lnTo>
                  <a:pt x="1053908" y="1694881"/>
                </a:lnTo>
                <a:lnTo>
                  <a:pt x="0" y="1694881"/>
                </a:lnTo>
                <a:lnTo>
                  <a:pt x="0" y="0"/>
                </a:lnTo>
                <a:close/>
              </a:path>
            </a:pathLst>
          </a:custGeom>
          <a:blipFill>
            <a:blip r:embed="rId16">
              <a:alphaModFix amt="54000"/>
              <a:extLst>
                <a:ext uri="{96DAC541-7B7A-43D3-8B79-37D633B846F1}">
                  <asvg:svgBlip xmlns:asvg="http://schemas.microsoft.com/office/drawing/2016/SVG/main" r:embed="rId17"/>
                </a:ext>
              </a:extLst>
            </a:blip>
            <a:stretch>
              <a:fillRect/>
            </a:stretch>
          </a:blipFill>
        </p:spPr>
      </p:sp>
      <p:sp>
        <p:nvSpPr>
          <p:cNvPr id="29" name="TextBox 29"/>
          <p:cNvSpPr txBox="1"/>
          <p:nvPr/>
        </p:nvSpPr>
        <p:spPr>
          <a:xfrm>
            <a:off x="5189160" y="3701732"/>
            <a:ext cx="12371749" cy="2588261"/>
          </a:xfrm>
          <a:prstGeom prst="rect">
            <a:avLst/>
          </a:prstGeom>
        </p:spPr>
        <p:txBody>
          <a:bodyPr lIns="0" tIns="0" rIns="0" bIns="0" rtlCol="0" anchor="t">
            <a:spAutoFit/>
          </a:bodyPr>
          <a:lstStyle/>
          <a:p>
            <a:pPr marL="0" lvl="0" indent="0" algn="ctr">
              <a:lnSpc>
                <a:spcPts val="21139"/>
              </a:lnSpc>
            </a:pPr>
            <a:r>
              <a:rPr lang="en-US" sz="15099" spc="754">
                <a:solidFill>
                  <a:srgbClr val="000000"/>
                </a:solidFill>
                <a:latin typeface="Playfair Display"/>
                <a:ea typeface="Playfair Display"/>
                <a:cs typeface="Playfair Display"/>
                <a:sym typeface="Playfair Display"/>
              </a:rPr>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02714" y="-27621"/>
            <a:ext cx="13825928" cy="10287000"/>
            <a:chOff x="0" y="0"/>
            <a:chExt cx="3641397" cy="2709333"/>
          </a:xfrm>
        </p:grpSpPr>
        <p:sp>
          <p:nvSpPr>
            <p:cNvPr id="3" name="Freeform 3"/>
            <p:cNvSpPr/>
            <p:nvPr/>
          </p:nvSpPr>
          <p:spPr>
            <a:xfrm>
              <a:off x="0" y="0"/>
              <a:ext cx="3641397" cy="2709333"/>
            </a:xfrm>
            <a:custGeom>
              <a:avLst/>
              <a:gdLst/>
              <a:ahLst/>
              <a:cxnLst/>
              <a:rect l="l" t="t" r="r" b="b"/>
              <a:pathLst>
                <a:path w="3641397" h="2709333">
                  <a:moveTo>
                    <a:pt x="0" y="0"/>
                  </a:moveTo>
                  <a:lnTo>
                    <a:pt x="3641397" y="0"/>
                  </a:lnTo>
                  <a:lnTo>
                    <a:pt x="3641397" y="2709333"/>
                  </a:lnTo>
                  <a:lnTo>
                    <a:pt x="0" y="2709333"/>
                  </a:lnTo>
                  <a:close/>
                </a:path>
              </a:pathLst>
            </a:custGeom>
            <a:solidFill>
              <a:srgbClr val="F2F1F1">
                <a:alpha val="80000"/>
              </a:srgbClr>
            </a:solidFill>
          </p:spPr>
        </p:sp>
        <p:sp>
          <p:nvSpPr>
            <p:cNvPr id="4" name="TextBox 4"/>
            <p:cNvSpPr txBox="1"/>
            <p:nvPr/>
          </p:nvSpPr>
          <p:spPr>
            <a:xfrm>
              <a:off x="0" y="-47625"/>
              <a:ext cx="3641397" cy="2756958"/>
            </a:xfrm>
            <a:prstGeom prst="rect">
              <a:avLst/>
            </a:prstGeom>
          </p:spPr>
          <p:txBody>
            <a:bodyPr lIns="50800" tIns="50800" rIns="50800" bIns="50800" rtlCol="0" anchor="ctr"/>
            <a:lstStyle/>
            <a:p>
              <a:pPr algn="ctr">
                <a:lnSpc>
                  <a:spcPts val="3359"/>
                </a:lnSpc>
              </a:pPr>
              <a:endParaRPr/>
            </a:p>
          </p:txBody>
        </p:sp>
      </p:grpSp>
      <p:sp>
        <p:nvSpPr>
          <p:cNvPr id="5" name="AutoShape 5"/>
          <p:cNvSpPr/>
          <p:nvPr/>
        </p:nvSpPr>
        <p:spPr>
          <a:xfrm>
            <a:off x="5538602" y="2731469"/>
            <a:ext cx="13544644" cy="0"/>
          </a:xfrm>
          <a:prstGeom prst="line">
            <a:avLst/>
          </a:prstGeom>
          <a:ln w="9525" cap="flat">
            <a:solidFill>
              <a:srgbClr val="2B2C30"/>
            </a:solidFill>
            <a:prstDash val="solid"/>
            <a:headEnd type="none" w="sm" len="sm"/>
            <a:tailEnd type="none" w="sm" len="sm"/>
          </a:ln>
        </p:spPr>
      </p:sp>
      <p:sp>
        <p:nvSpPr>
          <p:cNvPr id="6" name="TextBox 6"/>
          <p:cNvSpPr txBox="1"/>
          <p:nvPr/>
        </p:nvSpPr>
        <p:spPr>
          <a:xfrm>
            <a:off x="11667385" y="398196"/>
            <a:ext cx="6131377" cy="2038363"/>
          </a:xfrm>
          <a:prstGeom prst="rect">
            <a:avLst/>
          </a:prstGeom>
        </p:spPr>
        <p:txBody>
          <a:bodyPr lIns="0" tIns="0" rIns="0" bIns="0" rtlCol="0" anchor="t">
            <a:spAutoFit/>
          </a:bodyPr>
          <a:lstStyle/>
          <a:p>
            <a:pPr algn="ctr">
              <a:lnSpc>
                <a:spcPts val="16799"/>
              </a:lnSpc>
              <a:spcBef>
                <a:spcPct val="0"/>
              </a:spcBef>
            </a:pPr>
            <a:r>
              <a:rPr lang="en-US" sz="11999" spc="1199">
                <a:solidFill>
                  <a:srgbClr val="000000"/>
                </a:solidFill>
                <a:latin typeface="Playfair Display"/>
                <a:ea typeface="Playfair Display"/>
                <a:cs typeface="Playfair Display"/>
                <a:sym typeface="Playfair Display"/>
              </a:rPr>
              <a:t>WHY ?</a:t>
            </a:r>
          </a:p>
        </p:txBody>
      </p:sp>
      <p:sp>
        <p:nvSpPr>
          <p:cNvPr id="7" name="TextBox 7"/>
          <p:cNvSpPr txBox="1"/>
          <p:nvPr/>
        </p:nvSpPr>
        <p:spPr>
          <a:xfrm>
            <a:off x="6135197" y="3081684"/>
            <a:ext cx="11663565" cy="6318250"/>
          </a:xfrm>
          <a:prstGeom prst="rect">
            <a:avLst/>
          </a:prstGeom>
        </p:spPr>
        <p:txBody>
          <a:bodyPr lIns="0" tIns="0" rIns="0" bIns="0" rtlCol="0" anchor="t">
            <a:spAutoFit/>
          </a:bodyPr>
          <a:lstStyle/>
          <a:p>
            <a:pPr algn="just">
              <a:lnSpc>
                <a:spcPts val="5600"/>
              </a:lnSpc>
              <a:spcBef>
                <a:spcPct val="0"/>
              </a:spcBef>
            </a:pPr>
            <a:r>
              <a:rPr lang="en-US" sz="4000" spc="400">
                <a:solidFill>
                  <a:srgbClr val="000000"/>
                </a:solidFill>
                <a:latin typeface="Playfair Display"/>
                <a:ea typeface="Playfair Display"/>
                <a:cs typeface="Playfair Display"/>
                <a:sym typeface="Playfair Display"/>
              </a:rPr>
              <a:t>Air pollution harms health, causing respiratory and heart diseases, and leads to millions of premature deaths. It damages ecosystems, accelerates climate change, and threatens biodiversity. Economically, it strains healthcare, reduces productivity, and harms crops. If left unchecked, it causes irreversible environmental and societal damage.</a:t>
            </a:r>
          </a:p>
        </p:txBody>
      </p:sp>
      <p:sp>
        <p:nvSpPr>
          <p:cNvPr id="8" name="Freeform 8"/>
          <p:cNvSpPr/>
          <p:nvPr/>
        </p:nvSpPr>
        <p:spPr>
          <a:xfrm>
            <a:off x="0" y="-27621"/>
            <a:ext cx="4614111" cy="6266077"/>
          </a:xfrm>
          <a:custGeom>
            <a:avLst/>
            <a:gdLst/>
            <a:ahLst/>
            <a:cxnLst/>
            <a:rect l="l" t="t" r="r" b="b"/>
            <a:pathLst>
              <a:path w="4614111" h="6266077">
                <a:moveTo>
                  <a:pt x="0" y="0"/>
                </a:moveTo>
                <a:lnTo>
                  <a:pt x="4614111" y="0"/>
                </a:lnTo>
                <a:lnTo>
                  <a:pt x="4614111" y="6266077"/>
                </a:lnTo>
                <a:lnTo>
                  <a:pt x="0" y="6266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62072" y="50401"/>
            <a:ext cx="13825928" cy="10287000"/>
            <a:chOff x="0" y="0"/>
            <a:chExt cx="3641397" cy="2709333"/>
          </a:xfrm>
        </p:grpSpPr>
        <p:sp>
          <p:nvSpPr>
            <p:cNvPr id="3" name="Freeform 3"/>
            <p:cNvSpPr/>
            <p:nvPr/>
          </p:nvSpPr>
          <p:spPr>
            <a:xfrm>
              <a:off x="0" y="0"/>
              <a:ext cx="3641397" cy="2709333"/>
            </a:xfrm>
            <a:custGeom>
              <a:avLst/>
              <a:gdLst/>
              <a:ahLst/>
              <a:cxnLst/>
              <a:rect l="l" t="t" r="r" b="b"/>
              <a:pathLst>
                <a:path w="3641397" h="2709333">
                  <a:moveTo>
                    <a:pt x="0" y="0"/>
                  </a:moveTo>
                  <a:lnTo>
                    <a:pt x="3641397" y="0"/>
                  </a:lnTo>
                  <a:lnTo>
                    <a:pt x="3641397" y="2709333"/>
                  </a:lnTo>
                  <a:lnTo>
                    <a:pt x="0" y="2709333"/>
                  </a:lnTo>
                  <a:close/>
                </a:path>
              </a:pathLst>
            </a:custGeom>
            <a:solidFill>
              <a:srgbClr val="F2F1F1">
                <a:alpha val="80000"/>
              </a:srgbClr>
            </a:solidFill>
          </p:spPr>
        </p:sp>
        <p:sp>
          <p:nvSpPr>
            <p:cNvPr id="4" name="TextBox 4"/>
            <p:cNvSpPr txBox="1"/>
            <p:nvPr/>
          </p:nvSpPr>
          <p:spPr>
            <a:xfrm>
              <a:off x="0" y="-47625"/>
              <a:ext cx="3641397" cy="2756958"/>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0" y="0"/>
            <a:ext cx="4462072" cy="5210487"/>
          </a:xfrm>
          <a:custGeom>
            <a:avLst/>
            <a:gdLst/>
            <a:ahLst/>
            <a:cxnLst/>
            <a:rect l="l" t="t" r="r" b="b"/>
            <a:pathLst>
              <a:path w="4462072" h="5210487">
                <a:moveTo>
                  <a:pt x="0" y="0"/>
                </a:moveTo>
                <a:lnTo>
                  <a:pt x="4462072" y="0"/>
                </a:lnTo>
                <a:lnTo>
                  <a:pt x="4462072" y="5210487"/>
                </a:lnTo>
                <a:lnTo>
                  <a:pt x="0" y="5210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5117416" y="1739439"/>
            <a:ext cx="12141884" cy="7471764"/>
          </a:xfrm>
          <a:prstGeom prst="rect">
            <a:avLst/>
          </a:prstGeom>
        </p:spPr>
        <p:txBody>
          <a:bodyPr lIns="0" tIns="0" rIns="0" bIns="0" rtlCol="0" anchor="t">
            <a:spAutoFit/>
          </a:bodyPr>
          <a:lstStyle/>
          <a:p>
            <a:pPr algn="just">
              <a:lnSpc>
                <a:spcPts val="5932"/>
              </a:lnSpc>
            </a:pPr>
            <a:r>
              <a:rPr lang="en-US" sz="4237" spc="423">
                <a:solidFill>
                  <a:srgbClr val="000000"/>
                </a:solidFill>
                <a:latin typeface="Playfair Display"/>
                <a:ea typeface="Playfair Display"/>
                <a:cs typeface="Playfair Display"/>
                <a:sym typeface="Playfair Display"/>
              </a:rPr>
              <a:t>Several IOT projects are present for air quality detection and gas leakage </a:t>
            </a:r>
          </a:p>
          <a:p>
            <a:pPr algn="just">
              <a:lnSpc>
                <a:spcPts val="5932"/>
              </a:lnSpc>
            </a:pPr>
            <a:endParaRPr lang="en-US" sz="4237" spc="423">
              <a:solidFill>
                <a:srgbClr val="000000"/>
              </a:solidFill>
              <a:latin typeface="Playfair Display"/>
              <a:ea typeface="Playfair Display"/>
              <a:cs typeface="Playfair Display"/>
              <a:sym typeface="Playfair Display"/>
            </a:endParaRPr>
          </a:p>
          <a:p>
            <a:pPr algn="just">
              <a:lnSpc>
                <a:spcPts val="5932"/>
              </a:lnSpc>
            </a:pPr>
            <a:r>
              <a:rPr lang="en-US" sz="4237" spc="423">
                <a:solidFill>
                  <a:srgbClr val="000000"/>
                </a:solidFill>
                <a:latin typeface="Playfair Display"/>
                <a:ea typeface="Playfair Display"/>
                <a:cs typeface="Playfair Display"/>
                <a:sym typeface="Playfair Display"/>
              </a:rPr>
              <a:t>however it is very expensive and one device performs only one specific function and is not very efficient.</a:t>
            </a:r>
          </a:p>
          <a:p>
            <a:pPr algn="just">
              <a:lnSpc>
                <a:spcPts val="5932"/>
              </a:lnSpc>
            </a:pPr>
            <a:endParaRPr lang="en-US" sz="4237" spc="423">
              <a:solidFill>
                <a:srgbClr val="000000"/>
              </a:solidFill>
              <a:latin typeface="Playfair Display"/>
              <a:ea typeface="Playfair Display"/>
              <a:cs typeface="Playfair Display"/>
              <a:sym typeface="Playfair Display"/>
            </a:endParaRPr>
          </a:p>
          <a:p>
            <a:pPr algn="just">
              <a:lnSpc>
                <a:spcPts val="5932"/>
              </a:lnSpc>
              <a:spcBef>
                <a:spcPct val="0"/>
              </a:spcBef>
            </a:pPr>
            <a:r>
              <a:rPr lang="en-US" sz="4237" spc="423">
                <a:solidFill>
                  <a:srgbClr val="000000"/>
                </a:solidFill>
                <a:latin typeface="Playfair Display"/>
                <a:ea typeface="Playfair Display"/>
                <a:cs typeface="Playfair Display"/>
                <a:sym typeface="Playfair Display"/>
              </a:rPr>
              <a:t>Therfore,,i aim to create one device that can perform all functions  and is affordable by a common man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428642" cy="10287000"/>
            <a:chOff x="0" y="0"/>
            <a:chExt cx="4853634" cy="2709333"/>
          </a:xfrm>
        </p:grpSpPr>
        <p:sp>
          <p:nvSpPr>
            <p:cNvPr id="3" name="Freeform 3"/>
            <p:cNvSpPr/>
            <p:nvPr/>
          </p:nvSpPr>
          <p:spPr>
            <a:xfrm>
              <a:off x="0" y="0"/>
              <a:ext cx="4853634" cy="2709333"/>
            </a:xfrm>
            <a:custGeom>
              <a:avLst/>
              <a:gdLst/>
              <a:ahLst/>
              <a:cxnLst/>
              <a:rect l="l" t="t" r="r" b="b"/>
              <a:pathLst>
                <a:path w="4853634" h="2709333">
                  <a:moveTo>
                    <a:pt x="0" y="0"/>
                  </a:moveTo>
                  <a:lnTo>
                    <a:pt x="4853634" y="0"/>
                  </a:lnTo>
                  <a:lnTo>
                    <a:pt x="4853634" y="2709333"/>
                  </a:lnTo>
                  <a:lnTo>
                    <a:pt x="0" y="2709333"/>
                  </a:lnTo>
                  <a:close/>
                </a:path>
              </a:pathLst>
            </a:custGeom>
            <a:solidFill>
              <a:srgbClr val="F2F1F1">
                <a:alpha val="80000"/>
              </a:srgbClr>
            </a:solidFill>
          </p:spPr>
        </p:sp>
        <p:sp>
          <p:nvSpPr>
            <p:cNvPr id="4" name="TextBox 4"/>
            <p:cNvSpPr txBox="1"/>
            <p:nvPr/>
          </p:nvSpPr>
          <p:spPr>
            <a:xfrm>
              <a:off x="0" y="-47625"/>
              <a:ext cx="4853634" cy="2756958"/>
            </a:xfrm>
            <a:prstGeom prst="rect">
              <a:avLst/>
            </a:prstGeom>
          </p:spPr>
          <p:txBody>
            <a:bodyPr lIns="50800" tIns="50800" rIns="50800" bIns="50800" rtlCol="0" anchor="ctr"/>
            <a:lstStyle/>
            <a:p>
              <a:pPr algn="ctr">
                <a:lnSpc>
                  <a:spcPts val="3359"/>
                </a:lnSpc>
              </a:pPr>
              <a:endParaRPr/>
            </a:p>
          </p:txBody>
        </p:sp>
      </p:grpSp>
      <p:graphicFrame>
        <p:nvGraphicFramePr>
          <p:cNvPr id="5" name="Table 5"/>
          <p:cNvGraphicFramePr>
            <a:graphicFrameLocks noGrp="1"/>
          </p:cNvGraphicFramePr>
          <p:nvPr/>
        </p:nvGraphicFramePr>
        <p:xfrm>
          <a:off x="4275064" y="1718261"/>
          <a:ext cx="16503108" cy="8888377"/>
        </p:xfrm>
        <a:graphic>
          <a:graphicData uri="http://schemas.openxmlformats.org/drawingml/2006/table">
            <a:tbl>
              <a:tblPr/>
              <a:tblGrid>
                <a:gridCol w="4125777">
                  <a:extLst>
                    <a:ext uri="{9D8B030D-6E8A-4147-A177-3AD203B41FA5}">
                      <a16:colId xmlns:a16="http://schemas.microsoft.com/office/drawing/2014/main" val="20000"/>
                    </a:ext>
                  </a:extLst>
                </a:gridCol>
                <a:gridCol w="4125777">
                  <a:extLst>
                    <a:ext uri="{9D8B030D-6E8A-4147-A177-3AD203B41FA5}">
                      <a16:colId xmlns:a16="http://schemas.microsoft.com/office/drawing/2014/main" val="20001"/>
                    </a:ext>
                  </a:extLst>
                </a:gridCol>
                <a:gridCol w="4125777">
                  <a:extLst>
                    <a:ext uri="{9D8B030D-6E8A-4147-A177-3AD203B41FA5}">
                      <a16:colId xmlns:a16="http://schemas.microsoft.com/office/drawing/2014/main" val="20002"/>
                    </a:ext>
                  </a:extLst>
                </a:gridCol>
                <a:gridCol w="4125777">
                  <a:extLst>
                    <a:ext uri="{9D8B030D-6E8A-4147-A177-3AD203B41FA5}">
                      <a16:colId xmlns:a16="http://schemas.microsoft.com/office/drawing/2014/main" val="20003"/>
                    </a:ext>
                  </a:extLst>
                </a:gridCol>
              </a:tblGrid>
              <a:tr h="2222094">
                <a:tc>
                  <a:txBody>
                    <a:bodyPr/>
                    <a:lstStyle/>
                    <a:p>
                      <a:pPr algn="ctr">
                        <a:lnSpc>
                          <a:spcPts val="2755"/>
                        </a:lnSpc>
                        <a:defRPr/>
                      </a:pPr>
                      <a:endParaRPr lang="en-US" sz="1100"/>
                    </a:p>
                  </a:txBody>
                  <a:tcPr marL="249928" marR="249928" marT="249928" marB="249928"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algn="ctr">
                        <a:lnSpc>
                          <a:spcPts val="2755"/>
                        </a:lnSpc>
                        <a:defRPr/>
                      </a:pPr>
                      <a:endParaRPr lang="en-US" sz="1100"/>
                    </a:p>
                  </a:txBody>
                  <a:tcPr marL="249928" marR="249928" marT="249928" marB="249928"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algn="ctr">
                        <a:lnSpc>
                          <a:spcPts val="2755"/>
                        </a:lnSpc>
                        <a:defRPr/>
                      </a:pPr>
                      <a:endParaRPr lang="en-US" sz="1100"/>
                    </a:p>
                  </a:txBody>
                  <a:tcPr marL="249928" marR="249928" marT="249928" marB="249928"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algn="ctr">
                        <a:lnSpc>
                          <a:spcPts val="2755"/>
                        </a:lnSpc>
                        <a:defRPr/>
                      </a:pPr>
                      <a:endParaRPr lang="en-US" sz="1100"/>
                    </a:p>
                  </a:txBody>
                  <a:tcPr marL="249928" marR="249928" marT="249928" marB="249928"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222094">
                <a:tc>
                  <a:txBody>
                    <a:bodyPr/>
                    <a:lstStyle/>
                    <a:p>
                      <a:pPr algn="ctr">
                        <a:lnSpc>
                          <a:spcPts val="2755"/>
                        </a:lnSpc>
                        <a:defRPr/>
                      </a:pPr>
                      <a:endParaRPr lang="en-US" sz="1100"/>
                    </a:p>
                  </a:txBody>
                  <a:tcPr marL="249928" marR="249928" marT="249928" marB="249928"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algn="ctr">
                        <a:lnSpc>
                          <a:spcPts val="2755"/>
                        </a:lnSpc>
                        <a:defRPr/>
                      </a:pPr>
                      <a:endParaRPr lang="en-US" sz="1100"/>
                    </a:p>
                  </a:txBody>
                  <a:tcPr marL="249928" marR="249928" marT="249928" marB="249928"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algn="ctr">
                        <a:lnSpc>
                          <a:spcPts val="2755"/>
                        </a:lnSpc>
                        <a:defRPr/>
                      </a:pPr>
                      <a:endParaRPr lang="en-US" sz="1100"/>
                    </a:p>
                  </a:txBody>
                  <a:tcPr marL="249928" marR="249928" marT="249928" marB="249928"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algn="ctr">
                        <a:lnSpc>
                          <a:spcPts val="2755"/>
                        </a:lnSpc>
                        <a:defRPr/>
                      </a:pPr>
                      <a:endParaRPr lang="en-US" sz="1100"/>
                    </a:p>
                  </a:txBody>
                  <a:tcPr marL="249928" marR="249928" marT="249928" marB="249928"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222094">
                <a:tc>
                  <a:txBody>
                    <a:bodyPr/>
                    <a:lstStyle/>
                    <a:p>
                      <a:pPr algn="ctr">
                        <a:lnSpc>
                          <a:spcPts val="2755"/>
                        </a:lnSpc>
                        <a:defRPr/>
                      </a:pPr>
                      <a:endParaRPr lang="en-US" sz="1100"/>
                    </a:p>
                  </a:txBody>
                  <a:tcPr marL="249928" marR="249928" marT="249928" marB="249928"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algn="ctr">
                        <a:lnSpc>
                          <a:spcPts val="2755"/>
                        </a:lnSpc>
                        <a:defRPr/>
                      </a:pPr>
                      <a:endParaRPr lang="en-US" sz="1100"/>
                    </a:p>
                  </a:txBody>
                  <a:tcPr marL="249928" marR="249928" marT="249928" marB="249928"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algn="ctr">
                        <a:lnSpc>
                          <a:spcPts val="2755"/>
                        </a:lnSpc>
                        <a:defRPr/>
                      </a:pPr>
                      <a:endParaRPr lang="en-US" sz="1100"/>
                    </a:p>
                  </a:txBody>
                  <a:tcPr marL="249928" marR="249928" marT="249928" marB="249928"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algn="ctr">
                        <a:lnSpc>
                          <a:spcPts val="2755"/>
                        </a:lnSpc>
                        <a:defRPr/>
                      </a:pPr>
                      <a:endParaRPr lang="en-US" sz="1100"/>
                    </a:p>
                  </a:txBody>
                  <a:tcPr marL="249928" marR="249928" marT="249928" marB="249928"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222094">
                <a:tc>
                  <a:txBody>
                    <a:bodyPr/>
                    <a:lstStyle/>
                    <a:p>
                      <a:pPr algn="ctr">
                        <a:lnSpc>
                          <a:spcPts val="2755"/>
                        </a:lnSpc>
                        <a:defRPr/>
                      </a:pPr>
                      <a:endParaRPr lang="en-US" sz="1100"/>
                    </a:p>
                  </a:txBody>
                  <a:tcPr marL="249928" marR="249928" marT="249928" marB="249928"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algn="ctr">
                        <a:lnSpc>
                          <a:spcPts val="2755"/>
                        </a:lnSpc>
                        <a:defRPr/>
                      </a:pPr>
                      <a:endParaRPr lang="en-US" sz="1100"/>
                    </a:p>
                  </a:txBody>
                  <a:tcPr marL="249928" marR="249928" marT="249928" marB="249928"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algn="ctr">
                        <a:lnSpc>
                          <a:spcPts val="2755"/>
                        </a:lnSpc>
                        <a:defRPr/>
                      </a:pPr>
                      <a:endParaRPr lang="en-US" sz="1100"/>
                    </a:p>
                  </a:txBody>
                  <a:tcPr marL="249928" marR="249928" marT="249928" marB="249928"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algn="ctr">
                        <a:lnSpc>
                          <a:spcPts val="2755"/>
                        </a:lnSpc>
                        <a:defRPr/>
                      </a:pPr>
                      <a:endParaRPr lang="en-US" sz="1100"/>
                    </a:p>
                  </a:txBody>
                  <a:tcPr marL="249928" marR="249928" marT="249928" marB="249928"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graphicFrame>
        <p:nvGraphicFramePr>
          <p:cNvPr id="6" name="Table 6"/>
          <p:cNvGraphicFramePr>
            <a:graphicFrameLocks noGrp="1"/>
          </p:cNvGraphicFramePr>
          <p:nvPr/>
        </p:nvGraphicFramePr>
        <p:xfrm>
          <a:off x="4195878" y="1673022"/>
          <a:ext cx="16606997" cy="8947729"/>
        </p:xfrm>
        <a:graphic>
          <a:graphicData uri="http://schemas.openxmlformats.org/drawingml/2006/table">
            <a:tbl>
              <a:tblPr/>
              <a:tblGrid>
                <a:gridCol w="4151749">
                  <a:extLst>
                    <a:ext uri="{9D8B030D-6E8A-4147-A177-3AD203B41FA5}">
                      <a16:colId xmlns:a16="http://schemas.microsoft.com/office/drawing/2014/main" val="20000"/>
                    </a:ext>
                  </a:extLst>
                </a:gridCol>
                <a:gridCol w="4151749">
                  <a:extLst>
                    <a:ext uri="{9D8B030D-6E8A-4147-A177-3AD203B41FA5}">
                      <a16:colId xmlns:a16="http://schemas.microsoft.com/office/drawing/2014/main" val="20001"/>
                    </a:ext>
                  </a:extLst>
                </a:gridCol>
                <a:gridCol w="4151749">
                  <a:extLst>
                    <a:ext uri="{9D8B030D-6E8A-4147-A177-3AD203B41FA5}">
                      <a16:colId xmlns:a16="http://schemas.microsoft.com/office/drawing/2014/main" val="20002"/>
                    </a:ext>
                  </a:extLst>
                </a:gridCol>
                <a:gridCol w="4151749">
                  <a:extLst>
                    <a:ext uri="{9D8B030D-6E8A-4147-A177-3AD203B41FA5}">
                      <a16:colId xmlns:a16="http://schemas.microsoft.com/office/drawing/2014/main" val="20003"/>
                    </a:ext>
                  </a:extLst>
                </a:gridCol>
              </a:tblGrid>
              <a:tr h="2236932">
                <a:tc>
                  <a:txBody>
                    <a:bodyPr/>
                    <a:lstStyle/>
                    <a:p>
                      <a:pPr algn="ctr">
                        <a:lnSpc>
                          <a:spcPts val="3605"/>
                        </a:lnSpc>
                        <a:defRPr/>
                      </a:pPr>
                      <a:r>
                        <a:rPr lang="en-US" sz="2575" b="1">
                          <a:solidFill>
                            <a:srgbClr val="000000"/>
                          </a:solidFill>
                          <a:latin typeface="Montserrat Bold"/>
                          <a:ea typeface="Montserrat Bold"/>
                          <a:cs typeface="Montserrat Bold"/>
                          <a:sym typeface="Montserrat Bold"/>
                        </a:rPr>
                        <a:t>Feature</a:t>
                      </a:r>
                      <a:endParaRPr lang="en-US" sz="1100"/>
                    </a:p>
                  </a:txBody>
                  <a:tcPr marL="249928" marR="249928" marT="249928" marB="249928" anchor="ctr">
                    <a:lnL w="65579" cap="flat" cmpd="sng" algn="ctr">
                      <a:solidFill>
                        <a:srgbClr val="000000"/>
                      </a:solidFill>
                      <a:prstDash val="solid"/>
                      <a:round/>
                      <a:headEnd type="none" w="med" len="med"/>
                      <a:tailEnd type="none" w="med" len="med"/>
                    </a:lnL>
                    <a:lnR w="65579" cap="flat" cmpd="sng" algn="ctr">
                      <a:solidFill>
                        <a:srgbClr val="000000"/>
                      </a:solidFill>
                      <a:prstDash val="solid"/>
                      <a:round/>
                      <a:headEnd type="none" w="med" len="med"/>
                      <a:tailEnd type="none" w="med" len="med"/>
                    </a:lnR>
                    <a:lnT w="65579" cap="flat" cmpd="sng" algn="ctr">
                      <a:solidFill>
                        <a:srgbClr val="000000"/>
                      </a:solidFill>
                      <a:prstDash val="solid"/>
                      <a:round/>
                      <a:headEnd type="none" w="med" len="med"/>
                      <a:tailEnd type="none" w="med" len="med"/>
                    </a:lnT>
                    <a:lnB w="65579" cap="flat" cmpd="sng" algn="ctr">
                      <a:solidFill>
                        <a:srgbClr val="000000"/>
                      </a:solidFill>
                      <a:prstDash val="solid"/>
                      <a:round/>
                      <a:headEnd type="none" w="med" len="med"/>
                      <a:tailEnd type="none" w="med" len="med"/>
                    </a:lnB>
                  </a:tcPr>
                </a:tc>
                <a:tc>
                  <a:txBody>
                    <a:bodyPr/>
                    <a:lstStyle/>
                    <a:p>
                      <a:pPr algn="ctr">
                        <a:lnSpc>
                          <a:spcPts val="3605"/>
                        </a:lnSpc>
                        <a:defRPr/>
                      </a:pPr>
                      <a:r>
                        <a:rPr lang="en-US" sz="2575" b="1">
                          <a:solidFill>
                            <a:srgbClr val="000000"/>
                          </a:solidFill>
                          <a:latin typeface="Montserrat Bold"/>
                          <a:ea typeface="Montserrat Bold"/>
                          <a:cs typeface="Montserrat Bold"/>
                          <a:sym typeface="Montserrat Bold"/>
                        </a:rPr>
                        <a:t>AIR SENTIAL</a:t>
                      </a:r>
                      <a:endParaRPr lang="en-US" sz="1100"/>
                    </a:p>
                  </a:txBody>
                  <a:tcPr marL="249928" marR="249928" marT="249928" marB="249928" anchor="ctr">
                    <a:lnL w="65579" cap="flat" cmpd="sng" algn="ctr">
                      <a:solidFill>
                        <a:srgbClr val="000000"/>
                      </a:solidFill>
                      <a:prstDash val="solid"/>
                      <a:round/>
                      <a:headEnd type="none" w="med" len="med"/>
                      <a:tailEnd type="none" w="med" len="med"/>
                    </a:lnL>
                    <a:lnR w="65579" cap="flat" cmpd="sng" algn="ctr">
                      <a:solidFill>
                        <a:srgbClr val="000000"/>
                      </a:solidFill>
                      <a:prstDash val="solid"/>
                      <a:round/>
                      <a:headEnd type="none" w="med" len="med"/>
                      <a:tailEnd type="none" w="med" len="med"/>
                    </a:lnR>
                    <a:lnT w="65579" cap="flat" cmpd="sng" algn="ctr">
                      <a:solidFill>
                        <a:srgbClr val="000000"/>
                      </a:solidFill>
                      <a:prstDash val="solid"/>
                      <a:round/>
                      <a:headEnd type="none" w="med" len="med"/>
                      <a:tailEnd type="none" w="med" len="med"/>
                    </a:lnT>
                    <a:lnB w="65579" cap="flat" cmpd="sng" algn="ctr">
                      <a:solidFill>
                        <a:srgbClr val="000000"/>
                      </a:solidFill>
                      <a:prstDash val="solid"/>
                      <a:round/>
                      <a:headEnd type="none" w="med" len="med"/>
                      <a:tailEnd type="none" w="med" len="med"/>
                    </a:lnB>
                  </a:tcPr>
                </a:tc>
                <a:tc>
                  <a:txBody>
                    <a:bodyPr/>
                    <a:lstStyle/>
                    <a:p>
                      <a:pPr algn="ctr">
                        <a:lnSpc>
                          <a:spcPts val="3605"/>
                        </a:lnSpc>
                        <a:defRPr/>
                      </a:pPr>
                      <a:r>
                        <a:rPr lang="en-US" sz="2575" b="1">
                          <a:solidFill>
                            <a:srgbClr val="000000"/>
                          </a:solidFill>
                          <a:latin typeface="Montserrat Bold"/>
                          <a:ea typeface="Montserrat Bold"/>
                          <a:cs typeface="Montserrat Bold"/>
                          <a:sym typeface="Montserrat Bold"/>
                        </a:rPr>
                        <a:t>Competitor A</a:t>
                      </a:r>
                      <a:endParaRPr lang="en-US" sz="1100"/>
                    </a:p>
                  </a:txBody>
                  <a:tcPr marL="249928" marR="249928" marT="249928" marB="249928" anchor="ctr">
                    <a:lnL w="65579" cap="flat" cmpd="sng" algn="ctr">
                      <a:solidFill>
                        <a:srgbClr val="000000"/>
                      </a:solidFill>
                      <a:prstDash val="solid"/>
                      <a:round/>
                      <a:headEnd type="none" w="med" len="med"/>
                      <a:tailEnd type="none" w="med" len="med"/>
                    </a:lnL>
                    <a:lnR w="65579" cap="flat" cmpd="sng" algn="ctr">
                      <a:solidFill>
                        <a:srgbClr val="000000"/>
                      </a:solidFill>
                      <a:prstDash val="solid"/>
                      <a:round/>
                      <a:headEnd type="none" w="med" len="med"/>
                      <a:tailEnd type="none" w="med" len="med"/>
                    </a:lnR>
                    <a:lnT w="65579" cap="flat" cmpd="sng" algn="ctr">
                      <a:solidFill>
                        <a:srgbClr val="000000"/>
                      </a:solidFill>
                      <a:prstDash val="solid"/>
                      <a:round/>
                      <a:headEnd type="none" w="med" len="med"/>
                      <a:tailEnd type="none" w="med" len="med"/>
                    </a:lnT>
                    <a:lnB w="65579" cap="flat" cmpd="sng" algn="ctr">
                      <a:solidFill>
                        <a:srgbClr val="000000"/>
                      </a:solidFill>
                      <a:prstDash val="solid"/>
                      <a:round/>
                      <a:headEnd type="none" w="med" len="med"/>
                      <a:tailEnd type="none" w="med" len="med"/>
                    </a:lnB>
                  </a:tcPr>
                </a:tc>
                <a:tc>
                  <a:txBody>
                    <a:bodyPr/>
                    <a:lstStyle/>
                    <a:p>
                      <a:pPr algn="ctr">
                        <a:lnSpc>
                          <a:spcPts val="3605"/>
                        </a:lnSpc>
                        <a:defRPr/>
                      </a:pPr>
                      <a:r>
                        <a:rPr lang="en-US" sz="2575" b="1">
                          <a:solidFill>
                            <a:srgbClr val="000000"/>
                          </a:solidFill>
                          <a:latin typeface="Montserrat Bold"/>
                          <a:ea typeface="Montserrat Bold"/>
                          <a:cs typeface="Montserrat Bold"/>
                          <a:sym typeface="Montserrat Bold"/>
                        </a:rPr>
                        <a:t>Competitor B</a:t>
                      </a:r>
                      <a:endParaRPr lang="en-US" sz="1100"/>
                    </a:p>
                  </a:txBody>
                  <a:tcPr marL="249928" marR="249928" marT="249928" marB="249928" anchor="ctr">
                    <a:lnL w="65579" cap="flat" cmpd="sng" algn="ctr">
                      <a:solidFill>
                        <a:srgbClr val="000000"/>
                      </a:solidFill>
                      <a:prstDash val="solid"/>
                      <a:round/>
                      <a:headEnd type="none" w="med" len="med"/>
                      <a:tailEnd type="none" w="med" len="med"/>
                    </a:lnL>
                    <a:lnR w="65579" cap="flat" cmpd="sng" algn="ctr">
                      <a:solidFill>
                        <a:srgbClr val="000000"/>
                      </a:solidFill>
                      <a:prstDash val="solid"/>
                      <a:round/>
                      <a:headEnd type="none" w="med" len="med"/>
                      <a:tailEnd type="none" w="med" len="med"/>
                    </a:lnR>
                    <a:lnT w="65579" cap="flat" cmpd="sng" algn="ctr">
                      <a:solidFill>
                        <a:srgbClr val="000000"/>
                      </a:solidFill>
                      <a:prstDash val="solid"/>
                      <a:round/>
                      <a:headEnd type="none" w="med" len="med"/>
                      <a:tailEnd type="none" w="med" len="med"/>
                    </a:lnT>
                    <a:lnB w="6557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36932">
                <a:tc>
                  <a:txBody>
                    <a:bodyPr/>
                    <a:lstStyle/>
                    <a:p>
                      <a:pPr algn="ctr">
                        <a:lnSpc>
                          <a:spcPts val="3605"/>
                        </a:lnSpc>
                        <a:defRPr/>
                      </a:pPr>
                      <a:r>
                        <a:rPr lang="en-US" sz="2575">
                          <a:solidFill>
                            <a:srgbClr val="000000"/>
                          </a:solidFill>
                          <a:latin typeface="Montserrat"/>
                          <a:ea typeface="Montserrat"/>
                          <a:cs typeface="Montserrat"/>
                          <a:sym typeface="Montserrat"/>
                        </a:rPr>
                        <a:t>Real-Time Monitoring</a:t>
                      </a:r>
                      <a:endParaRPr lang="en-US" sz="1100"/>
                    </a:p>
                  </a:txBody>
                  <a:tcPr marL="249928" marR="249928" marT="249928" marB="249928" anchor="ctr">
                    <a:lnL w="65579" cap="flat" cmpd="sng" algn="ctr">
                      <a:solidFill>
                        <a:srgbClr val="000000"/>
                      </a:solidFill>
                      <a:prstDash val="solid"/>
                      <a:round/>
                      <a:headEnd type="none" w="med" len="med"/>
                      <a:tailEnd type="none" w="med" len="med"/>
                    </a:lnL>
                    <a:lnR w="65579" cap="flat" cmpd="sng" algn="ctr">
                      <a:solidFill>
                        <a:srgbClr val="000000"/>
                      </a:solidFill>
                      <a:prstDash val="solid"/>
                      <a:round/>
                      <a:headEnd type="none" w="med" len="med"/>
                      <a:tailEnd type="none" w="med" len="med"/>
                    </a:lnR>
                    <a:lnT w="65579" cap="flat" cmpd="sng" algn="ctr">
                      <a:solidFill>
                        <a:srgbClr val="000000"/>
                      </a:solidFill>
                      <a:prstDash val="solid"/>
                      <a:round/>
                      <a:headEnd type="none" w="med" len="med"/>
                      <a:tailEnd type="none" w="med" len="med"/>
                    </a:lnT>
                    <a:lnB w="65579" cap="flat" cmpd="sng" algn="ctr">
                      <a:solidFill>
                        <a:srgbClr val="000000"/>
                      </a:solidFill>
                      <a:prstDash val="solid"/>
                      <a:round/>
                      <a:headEnd type="none" w="med" len="med"/>
                      <a:tailEnd type="none" w="med" len="med"/>
                    </a:lnB>
                  </a:tcPr>
                </a:tc>
                <a:tc>
                  <a:txBody>
                    <a:bodyPr/>
                    <a:lstStyle/>
                    <a:p>
                      <a:pPr algn="ctr">
                        <a:lnSpc>
                          <a:spcPts val="3605"/>
                        </a:lnSpc>
                        <a:defRPr/>
                      </a:pPr>
                      <a:r>
                        <a:rPr lang="en-US" sz="2575">
                          <a:solidFill>
                            <a:srgbClr val="000000"/>
                          </a:solidFill>
                          <a:latin typeface="Montserrat"/>
                          <a:ea typeface="Montserrat"/>
                          <a:cs typeface="Montserrat"/>
                          <a:sym typeface="Montserrat"/>
                        </a:rPr>
                        <a:t>✅</a:t>
                      </a:r>
                      <a:endParaRPr lang="en-US" sz="1100"/>
                    </a:p>
                  </a:txBody>
                  <a:tcPr marL="249928" marR="249928" marT="249928" marB="249928" anchor="ctr">
                    <a:lnL w="65579" cap="flat" cmpd="sng" algn="ctr">
                      <a:solidFill>
                        <a:srgbClr val="000000"/>
                      </a:solidFill>
                      <a:prstDash val="solid"/>
                      <a:round/>
                      <a:headEnd type="none" w="med" len="med"/>
                      <a:tailEnd type="none" w="med" len="med"/>
                    </a:lnL>
                    <a:lnR w="65579" cap="flat" cmpd="sng" algn="ctr">
                      <a:solidFill>
                        <a:srgbClr val="000000"/>
                      </a:solidFill>
                      <a:prstDash val="solid"/>
                      <a:round/>
                      <a:headEnd type="none" w="med" len="med"/>
                      <a:tailEnd type="none" w="med" len="med"/>
                    </a:lnR>
                    <a:lnT w="65579" cap="flat" cmpd="sng" algn="ctr">
                      <a:solidFill>
                        <a:srgbClr val="000000"/>
                      </a:solidFill>
                      <a:prstDash val="solid"/>
                      <a:round/>
                      <a:headEnd type="none" w="med" len="med"/>
                      <a:tailEnd type="none" w="med" len="med"/>
                    </a:lnT>
                    <a:lnB w="65579" cap="flat" cmpd="sng" algn="ctr">
                      <a:solidFill>
                        <a:srgbClr val="000000"/>
                      </a:solidFill>
                      <a:prstDash val="solid"/>
                      <a:round/>
                      <a:headEnd type="none" w="med" len="med"/>
                      <a:tailEnd type="none" w="med" len="med"/>
                    </a:lnB>
                  </a:tcPr>
                </a:tc>
                <a:tc>
                  <a:txBody>
                    <a:bodyPr/>
                    <a:lstStyle/>
                    <a:p>
                      <a:pPr algn="ctr">
                        <a:lnSpc>
                          <a:spcPts val="3605"/>
                        </a:lnSpc>
                        <a:defRPr/>
                      </a:pPr>
                      <a:r>
                        <a:rPr lang="en-US" sz="2575">
                          <a:solidFill>
                            <a:srgbClr val="000000"/>
                          </a:solidFill>
                          <a:latin typeface="Montserrat"/>
                          <a:ea typeface="Montserrat"/>
                          <a:cs typeface="Montserrat"/>
                          <a:sym typeface="Montserrat"/>
                        </a:rPr>
                        <a:t>✅</a:t>
                      </a:r>
                      <a:endParaRPr lang="en-US" sz="1100"/>
                    </a:p>
                  </a:txBody>
                  <a:tcPr marL="249928" marR="249928" marT="249928" marB="249928" anchor="ctr">
                    <a:lnL w="65579" cap="flat" cmpd="sng" algn="ctr">
                      <a:solidFill>
                        <a:srgbClr val="000000"/>
                      </a:solidFill>
                      <a:prstDash val="solid"/>
                      <a:round/>
                      <a:headEnd type="none" w="med" len="med"/>
                      <a:tailEnd type="none" w="med" len="med"/>
                    </a:lnL>
                    <a:lnR w="65579" cap="flat" cmpd="sng" algn="ctr">
                      <a:solidFill>
                        <a:srgbClr val="000000"/>
                      </a:solidFill>
                      <a:prstDash val="solid"/>
                      <a:round/>
                      <a:headEnd type="none" w="med" len="med"/>
                      <a:tailEnd type="none" w="med" len="med"/>
                    </a:lnR>
                    <a:lnT w="65579" cap="flat" cmpd="sng" algn="ctr">
                      <a:solidFill>
                        <a:srgbClr val="000000"/>
                      </a:solidFill>
                      <a:prstDash val="solid"/>
                      <a:round/>
                      <a:headEnd type="none" w="med" len="med"/>
                      <a:tailEnd type="none" w="med" len="med"/>
                    </a:lnT>
                    <a:lnB w="65579" cap="flat" cmpd="sng" algn="ctr">
                      <a:solidFill>
                        <a:srgbClr val="000000"/>
                      </a:solidFill>
                      <a:prstDash val="solid"/>
                      <a:round/>
                      <a:headEnd type="none" w="med" len="med"/>
                      <a:tailEnd type="none" w="med" len="med"/>
                    </a:lnB>
                  </a:tcPr>
                </a:tc>
                <a:tc>
                  <a:txBody>
                    <a:bodyPr/>
                    <a:lstStyle/>
                    <a:p>
                      <a:pPr algn="ctr">
                        <a:lnSpc>
                          <a:spcPts val="3605"/>
                        </a:lnSpc>
                        <a:defRPr/>
                      </a:pPr>
                      <a:r>
                        <a:rPr lang="en-US" sz="2575">
                          <a:solidFill>
                            <a:srgbClr val="000000"/>
                          </a:solidFill>
                          <a:latin typeface="Montserrat"/>
                          <a:ea typeface="Montserrat"/>
                          <a:cs typeface="Montserrat"/>
                          <a:sym typeface="Montserrat"/>
                        </a:rPr>
                        <a:t>❌</a:t>
                      </a:r>
                      <a:endParaRPr lang="en-US" sz="1100"/>
                    </a:p>
                  </a:txBody>
                  <a:tcPr marL="249928" marR="249928" marT="249928" marB="249928" anchor="ctr">
                    <a:lnL w="65579" cap="flat" cmpd="sng" algn="ctr">
                      <a:solidFill>
                        <a:srgbClr val="000000"/>
                      </a:solidFill>
                      <a:prstDash val="solid"/>
                      <a:round/>
                      <a:headEnd type="none" w="med" len="med"/>
                      <a:tailEnd type="none" w="med" len="med"/>
                    </a:lnL>
                    <a:lnR w="65579" cap="flat" cmpd="sng" algn="ctr">
                      <a:solidFill>
                        <a:srgbClr val="000000"/>
                      </a:solidFill>
                      <a:prstDash val="solid"/>
                      <a:round/>
                      <a:headEnd type="none" w="med" len="med"/>
                      <a:tailEnd type="none" w="med" len="med"/>
                    </a:lnR>
                    <a:lnT w="65579" cap="flat" cmpd="sng" algn="ctr">
                      <a:solidFill>
                        <a:srgbClr val="000000"/>
                      </a:solidFill>
                      <a:prstDash val="solid"/>
                      <a:round/>
                      <a:headEnd type="none" w="med" len="med"/>
                      <a:tailEnd type="none" w="med" len="med"/>
                    </a:lnT>
                    <a:lnB w="6557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36932">
                <a:tc>
                  <a:txBody>
                    <a:bodyPr/>
                    <a:lstStyle/>
                    <a:p>
                      <a:pPr algn="ctr">
                        <a:lnSpc>
                          <a:spcPts val="3605"/>
                        </a:lnSpc>
                        <a:defRPr/>
                      </a:pPr>
                      <a:r>
                        <a:rPr lang="en-US" sz="2575">
                          <a:solidFill>
                            <a:srgbClr val="000000"/>
                          </a:solidFill>
                          <a:latin typeface="Montserrat"/>
                          <a:ea typeface="Montserrat"/>
                          <a:cs typeface="Montserrat"/>
                          <a:sym typeface="Montserrat"/>
                        </a:rPr>
                        <a:t>Gas Leak Detection</a:t>
                      </a:r>
                      <a:endParaRPr lang="en-US" sz="1100"/>
                    </a:p>
                  </a:txBody>
                  <a:tcPr marL="249928" marR="249928" marT="249928" marB="249928" anchor="ctr">
                    <a:lnL w="65579" cap="flat" cmpd="sng" algn="ctr">
                      <a:solidFill>
                        <a:srgbClr val="000000"/>
                      </a:solidFill>
                      <a:prstDash val="solid"/>
                      <a:round/>
                      <a:headEnd type="none" w="med" len="med"/>
                      <a:tailEnd type="none" w="med" len="med"/>
                    </a:lnL>
                    <a:lnR w="65579" cap="flat" cmpd="sng" algn="ctr">
                      <a:solidFill>
                        <a:srgbClr val="000000"/>
                      </a:solidFill>
                      <a:prstDash val="solid"/>
                      <a:round/>
                      <a:headEnd type="none" w="med" len="med"/>
                      <a:tailEnd type="none" w="med" len="med"/>
                    </a:lnR>
                    <a:lnT w="65579" cap="flat" cmpd="sng" algn="ctr">
                      <a:solidFill>
                        <a:srgbClr val="000000"/>
                      </a:solidFill>
                      <a:prstDash val="solid"/>
                      <a:round/>
                      <a:headEnd type="none" w="med" len="med"/>
                      <a:tailEnd type="none" w="med" len="med"/>
                    </a:lnT>
                    <a:lnB w="65579" cap="flat" cmpd="sng" algn="ctr">
                      <a:solidFill>
                        <a:srgbClr val="000000"/>
                      </a:solidFill>
                      <a:prstDash val="solid"/>
                      <a:round/>
                      <a:headEnd type="none" w="med" len="med"/>
                      <a:tailEnd type="none" w="med" len="med"/>
                    </a:lnB>
                  </a:tcPr>
                </a:tc>
                <a:tc>
                  <a:txBody>
                    <a:bodyPr/>
                    <a:lstStyle/>
                    <a:p>
                      <a:pPr algn="ctr">
                        <a:lnSpc>
                          <a:spcPts val="3605"/>
                        </a:lnSpc>
                        <a:defRPr/>
                      </a:pPr>
                      <a:r>
                        <a:rPr lang="en-US" sz="2575">
                          <a:solidFill>
                            <a:srgbClr val="000000"/>
                          </a:solidFill>
                          <a:latin typeface="Montserrat"/>
                          <a:ea typeface="Montserrat"/>
                          <a:cs typeface="Montserrat"/>
                          <a:sym typeface="Montserrat"/>
                        </a:rPr>
                        <a:t>✅</a:t>
                      </a:r>
                      <a:endParaRPr lang="en-US" sz="1100"/>
                    </a:p>
                  </a:txBody>
                  <a:tcPr marL="249928" marR="249928" marT="249928" marB="249928" anchor="ctr">
                    <a:lnL w="65579" cap="flat" cmpd="sng" algn="ctr">
                      <a:solidFill>
                        <a:srgbClr val="000000"/>
                      </a:solidFill>
                      <a:prstDash val="solid"/>
                      <a:round/>
                      <a:headEnd type="none" w="med" len="med"/>
                      <a:tailEnd type="none" w="med" len="med"/>
                    </a:lnL>
                    <a:lnR w="65579" cap="flat" cmpd="sng" algn="ctr">
                      <a:solidFill>
                        <a:srgbClr val="000000"/>
                      </a:solidFill>
                      <a:prstDash val="solid"/>
                      <a:round/>
                      <a:headEnd type="none" w="med" len="med"/>
                      <a:tailEnd type="none" w="med" len="med"/>
                    </a:lnR>
                    <a:lnT w="65579" cap="flat" cmpd="sng" algn="ctr">
                      <a:solidFill>
                        <a:srgbClr val="000000"/>
                      </a:solidFill>
                      <a:prstDash val="solid"/>
                      <a:round/>
                      <a:headEnd type="none" w="med" len="med"/>
                      <a:tailEnd type="none" w="med" len="med"/>
                    </a:lnT>
                    <a:lnB w="65579" cap="flat" cmpd="sng" algn="ctr">
                      <a:solidFill>
                        <a:srgbClr val="000000"/>
                      </a:solidFill>
                      <a:prstDash val="solid"/>
                      <a:round/>
                      <a:headEnd type="none" w="med" len="med"/>
                      <a:tailEnd type="none" w="med" len="med"/>
                    </a:lnB>
                  </a:tcPr>
                </a:tc>
                <a:tc>
                  <a:txBody>
                    <a:bodyPr/>
                    <a:lstStyle/>
                    <a:p>
                      <a:pPr algn="ctr">
                        <a:lnSpc>
                          <a:spcPts val="3605"/>
                        </a:lnSpc>
                        <a:defRPr/>
                      </a:pPr>
                      <a:r>
                        <a:rPr lang="en-US" sz="2575">
                          <a:solidFill>
                            <a:srgbClr val="000000"/>
                          </a:solidFill>
                          <a:latin typeface="Montserrat"/>
                          <a:ea typeface="Montserrat"/>
                          <a:cs typeface="Montserrat"/>
                          <a:sym typeface="Montserrat"/>
                        </a:rPr>
                        <a:t>❌</a:t>
                      </a:r>
                      <a:endParaRPr lang="en-US" sz="1100"/>
                    </a:p>
                  </a:txBody>
                  <a:tcPr marL="249928" marR="249928" marT="249928" marB="249928" anchor="ctr">
                    <a:lnL w="65579" cap="flat" cmpd="sng" algn="ctr">
                      <a:solidFill>
                        <a:srgbClr val="000000"/>
                      </a:solidFill>
                      <a:prstDash val="solid"/>
                      <a:round/>
                      <a:headEnd type="none" w="med" len="med"/>
                      <a:tailEnd type="none" w="med" len="med"/>
                    </a:lnL>
                    <a:lnR w="65579" cap="flat" cmpd="sng" algn="ctr">
                      <a:solidFill>
                        <a:srgbClr val="000000"/>
                      </a:solidFill>
                      <a:prstDash val="solid"/>
                      <a:round/>
                      <a:headEnd type="none" w="med" len="med"/>
                      <a:tailEnd type="none" w="med" len="med"/>
                    </a:lnR>
                    <a:lnT w="65579" cap="flat" cmpd="sng" algn="ctr">
                      <a:solidFill>
                        <a:srgbClr val="000000"/>
                      </a:solidFill>
                      <a:prstDash val="solid"/>
                      <a:round/>
                      <a:headEnd type="none" w="med" len="med"/>
                      <a:tailEnd type="none" w="med" len="med"/>
                    </a:lnT>
                    <a:lnB w="65579" cap="flat" cmpd="sng" algn="ctr">
                      <a:solidFill>
                        <a:srgbClr val="000000"/>
                      </a:solidFill>
                      <a:prstDash val="solid"/>
                      <a:round/>
                      <a:headEnd type="none" w="med" len="med"/>
                      <a:tailEnd type="none" w="med" len="med"/>
                    </a:lnB>
                  </a:tcPr>
                </a:tc>
                <a:tc>
                  <a:txBody>
                    <a:bodyPr/>
                    <a:lstStyle/>
                    <a:p>
                      <a:pPr algn="ctr">
                        <a:lnSpc>
                          <a:spcPts val="3605"/>
                        </a:lnSpc>
                        <a:defRPr/>
                      </a:pPr>
                      <a:r>
                        <a:rPr lang="en-US" sz="2575">
                          <a:solidFill>
                            <a:srgbClr val="000000"/>
                          </a:solidFill>
                          <a:latin typeface="Montserrat"/>
                          <a:ea typeface="Montserrat"/>
                          <a:cs typeface="Montserrat"/>
                          <a:sym typeface="Montserrat"/>
                        </a:rPr>
                        <a:t>❌</a:t>
                      </a:r>
                      <a:endParaRPr lang="en-US" sz="1100"/>
                    </a:p>
                  </a:txBody>
                  <a:tcPr marL="249928" marR="249928" marT="249928" marB="249928" anchor="ctr">
                    <a:lnL w="65579" cap="flat" cmpd="sng" algn="ctr">
                      <a:solidFill>
                        <a:srgbClr val="000000"/>
                      </a:solidFill>
                      <a:prstDash val="solid"/>
                      <a:round/>
                      <a:headEnd type="none" w="med" len="med"/>
                      <a:tailEnd type="none" w="med" len="med"/>
                    </a:lnL>
                    <a:lnR w="65579" cap="flat" cmpd="sng" algn="ctr">
                      <a:solidFill>
                        <a:srgbClr val="000000"/>
                      </a:solidFill>
                      <a:prstDash val="solid"/>
                      <a:round/>
                      <a:headEnd type="none" w="med" len="med"/>
                      <a:tailEnd type="none" w="med" len="med"/>
                    </a:lnR>
                    <a:lnT w="65579" cap="flat" cmpd="sng" algn="ctr">
                      <a:solidFill>
                        <a:srgbClr val="000000"/>
                      </a:solidFill>
                      <a:prstDash val="solid"/>
                      <a:round/>
                      <a:headEnd type="none" w="med" len="med"/>
                      <a:tailEnd type="none" w="med" len="med"/>
                    </a:lnT>
                    <a:lnB w="6557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36932">
                <a:tc>
                  <a:txBody>
                    <a:bodyPr/>
                    <a:lstStyle/>
                    <a:p>
                      <a:pPr algn="ctr">
                        <a:lnSpc>
                          <a:spcPts val="3605"/>
                        </a:lnSpc>
                        <a:defRPr/>
                      </a:pPr>
                      <a:r>
                        <a:rPr lang="en-US" sz="2575">
                          <a:solidFill>
                            <a:srgbClr val="000000"/>
                          </a:solidFill>
                          <a:latin typeface="Montserrat"/>
                          <a:ea typeface="Montserrat"/>
                          <a:cs typeface="Montserrat"/>
                          <a:sym typeface="Montserrat"/>
                        </a:rPr>
                        <a:t>Emergency Alerts</a:t>
                      </a:r>
                      <a:endParaRPr lang="en-US" sz="1100"/>
                    </a:p>
                  </a:txBody>
                  <a:tcPr marL="249928" marR="249928" marT="249928" marB="249928" anchor="ctr">
                    <a:lnL w="65579" cap="flat" cmpd="sng" algn="ctr">
                      <a:solidFill>
                        <a:srgbClr val="000000"/>
                      </a:solidFill>
                      <a:prstDash val="solid"/>
                      <a:round/>
                      <a:headEnd type="none" w="med" len="med"/>
                      <a:tailEnd type="none" w="med" len="med"/>
                    </a:lnL>
                    <a:lnR w="65579" cap="flat" cmpd="sng" algn="ctr">
                      <a:solidFill>
                        <a:srgbClr val="000000"/>
                      </a:solidFill>
                      <a:prstDash val="solid"/>
                      <a:round/>
                      <a:headEnd type="none" w="med" len="med"/>
                      <a:tailEnd type="none" w="med" len="med"/>
                    </a:lnR>
                    <a:lnT w="65579" cap="flat" cmpd="sng" algn="ctr">
                      <a:solidFill>
                        <a:srgbClr val="000000"/>
                      </a:solidFill>
                      <a:prstDash val="solid"/>
                      <a:round/>
                      <a:headEnd type="none" w="med" len="med"/>
                      <a:tailEnd type="none" w="med" len="med"/>
                    </a:lnT>
                    <a:lnB w="65579" cap="flat" cmpd="sng" algn="ctr">
                      <a:solidFill>
                        <a:srgbClr val="000000"/>
                      </a:solidFill>
                      <a:prstDash val="solid"/>
                      <a:round/>
                      <a:headEnd type="none" w="med" len="med"/>
                      <a:tailEnd type="none" w="med" len="med"/>
                    </a:lnB>
                  </a:tcPr>
                </a:tc>
                <a:tc>
                  <a:txBody>
                    <a:bodyPr/>
                    <a:lstStyle/>
                    <a:p>
                      <a:pPr algn="ctr">
                        <a:lnSpc>
                          <a:spcPts val="3605"/>
                        </a:lnSpc>
                        <a:defRPr/>
                      </a:pPr>
                      <a:r>
                        <a:rPr lang="en-US" sz="2575">
                          <a:solidFill>
                            <a:srgbClr val="000000"/>
                          </a:solidFill>
                          <a:latin typeface="Montserrat"/>
                          <a:ea typeface="Montserrat"/>
                          <a:cs typeface="Montserrat"/>
                          <a:sym typeface="Montserrat"/>
                        </a:rPr>
                        <a:t>✅</a:t>
                      </a:r>
                      <a:endParaRPr lang="en-US" sz="1100"/>
                    </a:p>
                  </a:txBody>
                  <a:tcPr marL="249928" marR="249928" marT="249928" marB="249928" anchor="ctr">
                    <a:lnL w="65579" cap="flat" cmpd="sng" algn="ctr">
                      <a:solidFill>
                        <a:srgbClr val="000000"/>
                      </a:solidFill>
                      <a:prstDash val="solid"/>
                      <a:round/>
                      <a:headEnd type="none" w="med" len="med"/>
                      <a:tailEnd type="none" w="med" len="med"/>
                    </a:lnL>
                    <a:lnR w="65579" cap="flat" cmpd="sng" algn="ctr">
                      <a:solidFill>
                        <a:srgbClr val="000000"/>
                      </a:solidFill>
                      <a:prstDash val="solid"/>
                      <a:round/>
                      <a:headEnd type="none" w="med" len="med"/>
                      <a:tailEnd type="none" w="med" len="med"/>
                    </a:lnR>
                    <a:lnT w="65579" cap="flat" cmpd="sng" algn="ctr">
                      <a:solidFill>
                        <a:srgbClr val="000000"/>
                      </a:solidFill>
                      <a:prstDash val="solid"/>
                      <a:round/>
                      <a:headEnd type="none" w="med" len="med"/>
                      <a:tailEnd type="none" w="med" len="med"/>
                    </a:lnT>
                    <a:lnB w="65579" cap="flat" cmpd="sng" algn="ctr">
                      <a:solidFill>
                        <a:srgbClr val="000000"/>
                      </a:solidFill>
                      <a:prstDash val="solid"/>
                      <a:round/>
                      <a:headEnd type="none" w="med" len="med"/>
                      <a:tailEnd type="none" w="med" len="med"/>
                    </a:lnB>
                  </a:tcPr>
                </a:tc>
                <a:tc>
                  <a:txBody>
                    <a:bodyPr/>
                    <a:lstStyle/>
                    <a:p>
                      <a:pPr algn="ctr">
                        <a:lnSpc>
                          <a:spcPts val="3605"/>
                        </a:lnSpc>
                        <a:defRPr/>
                      </a:pPr>
                      <a:r>
                        <a:rPr lang="en-US" sz="2575">
                          <a:solidFill>
                            <a:srgbClr val="000000"/>
                          </a:solidFill>
                          <a:latin typeface="Montserrat"/>
                          <a:ea typeface="Montserrat"/>
                          <a:cs typeface="Montserrat"/>
                          <a:sym typeface="Montserrat"/>
                        </a:rPr>
                        <a:t>✅</a:t>
                      </a:r>
                      <a:endParaRPr lang="en-US" sz="1100"/>
                    </a:p>
                  </a:txBody>
                  <a:tcPr marL="249928" marR="249928" marT="249928" marB="249928" anchor="ctr">
                    <a:lnL w="65579" cap="flat" cmpd="sng" algn="ctr">
                      <a:solidFill>
                        <a:srgbClr val="000000"/>
                      </a:solidFill>
                      <a:prstDash val="solid"/>
                      <a:round/>
                      <a:headEnd type="none" w="med" len="med"/>
                      <a:tailEnd type="none" w="med" len="med"/>
                    </a:lnL>
                    <a:lnR w="65579" cap="flat" cmpd="sng" algn="ctr">
                      <a:solidFill>
                        <a:srgbClr val="000000"/>
                      </a:solidFill>
                      <a:prstDash val="solid"/>
                      <a:round/>
                      <a:headEnd type="none" w="med" len="med"/>
                      <a:tailEnd type="none" w="med" len="med"/>
                    </a:lnR>
                    <a:lnT w="65579" cap="flat" cmpd="sng" algn="ctr">
                      <a:solidFill>
                        <a:srgbClr val="000000"/>
                      </a:solidFill>
                      <a:prstDash val="solid"/>
                      <a:round/>
                      <a:headEnd type="none" w="med" len="med"/>
                      <a:tailEnd type="none" w="med" len="med"/>
                    </a:lnT>
                    <a:lnB w="65579" cap="flat" cmpd="sng" algn="ctr">
                      <a:solidFill>
                        <a:srgbClr val="000000"/>
                      </a:solidFill>
                      <a:prstDash val="solid"/>
                      <a:round/>
                      <a:headEnd type="none" w="med" len="med"/>
                      <a:tailEnd type="none" w="med" len="med"/>
                    </a:lnB>
                  </a:tcPr>
                </a:tc>
                <a:tc>
                  <a:txBody>
                    <a:bodyPr/>
                    <a:lstStyle/>
                    <a:p>
                      <a:pPr algn="ctr">
                        <a:lnSpc>
                          <a:spcPts val="3605"/>
                        </a:lnSpc>
                        <a:defRPr/>
                      </a:pPr>
                      <a:r>
                        <a:rPr lang="en-US" sz="2575">
                          <a:solidFill>
                            <a:srgbClr val="000000"/>
                          </a:solidFill>
                          <a:latin typeface="Montserrat"/>
                          <a:ea typeface="Montserrat"/>
                          <a:cs typeface="Montserrat"/>
                          <a:sym typeface="Montserrat"/>
                        </a:rPr>
                        <a:t>✅</a:t>
                      </a:r>
                      <a:endParaRPr lang="en-US" sz="1100"/>
                    </a:p>
                  </a:txBody>
                  <a:tcPr marL="249928" marR="249928" marT="249928" marB="249928" anchor="ctr">
                    <a:lnL w="65579" cap="flat" cmpd="sng" algn="ctr">
                      <a:solidFill>
                        <a:srgbClr val="000000"/>
                      </a:solidFill>
                      <a:prstDash val="solid"/>
                      <a:round/>
                      <a:headEnd type="none" w="med" len="med"/>
                      <a:tailEnd type="none" w="med" len="med"/>
                    </a:lnL>
                    <a:lnR w="65579" cap="flat" cmpd="sng" algn="ctr">
                      <a:solidFill>
                        <a:srgbClr val="000000"/>
                      </a:solidFill>
                      <a:prstDash val="solid"/>
                      <a:round/>
                      <a:headEnd type="none" w="med" len="med"/>
                      <a:tailEnd type="none" w="med" len="med"/>
                    </a:lnR>
                    <a:lnT w="65579" cap="flat" cmpd="sng" algn="ctr">
                      <a:solidFill>
                        <a:srgbClr val="000000"/>
                      </a:solidFill>
                      <a:prstDash val="solid"/>
                      <a:round/>
                      <a:headEnd type="none" w="med" len="med"/>
                      <a:tailEnd type="none" w="med" len="med"/>
                    </a:lnT>
                    <a:lnB w="6557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36766" y="0"/>
            <a:ext cx="14091876" cy="10287000"/>
            <a:chOff x="0" y="0"/>
            <a:chExt cx="3711441" cy="2709333"/>
          </a:xfrm>
        </p:grpSpPr>
        <p:sp>
          <p:nvSpPr>
            <p:cNvPr id="3" name="Freeform 3"/>
            <p:cNvSpPr/>
            <p:nvPr/>
          </p:nvSpPr>
          <p:spPr>
            <a:xfrm>
              <a:off x="0" y="0"/>
              <a:ext cx="3711441" cy="2709333"/>
            </a:xfrm>
            <a:custGeom>
              <a:avLst/>
              <a:gdLst/>
              <a:ahLst/>
              <a:cxnLst/>
              <a:rect l="l" t="t" r="r" b="b"/>
              <a:pathLst>
                <a:path w="3711441" h="2709333">
                  <a:moveTo>
                    <a:pt x="0" y="0"/>
                  </a:moveTo>
                  <a:lnTo>
                    <a:pt x="3711441" y="0"/>
                  </a:lnTo>
                  <a:lnTo>
                    <a:pt x="3711441" y="2709333"/>
                  </a:lnTo>
                  <a:lnTo>
                    <a:pt x="0" y="2709333"/>
                  </a:lnTo>
                  <a:close/>
                </a:path>
              </a:pathLst>
            </a:custGeom>
            <a:solidFill>
              <a:srgbClr val="F2F1F1">
                <a:alpha val="80000"/>
              </a:srgbClr>
            </a:solidFill>
          </p:spPr>
        </p:sp>
        <p:sp>
          <p:nvSpPr>
            <p:cNvPr id="4" name="TextBox 4"/>
            <p:cNvSpPr txBox="1"/>
            <p:nvPr/>
          </p:nvSpPr>
          <p:spPr>
            <a:xfrm>
              <a:off x="0" y="-47625"/>
              <a:ext cx="3711441" cy="2756958"/>
            </a:xfrm>
            <a:prstGeom prst="rect">
              <a:avLst/>
            </a:prstGeom>
          </p:spPr>
          <p:txBody>
            <a:bodyPr lIns="50800" tIns="50800" rIns="50800" bIns="50800" rtlCol="0" anchor="ctr"/>
            <a:lstStyle/>
            <a:p>
              <a:pPr algn="ctr">
                <a:lnSpc>
                  <a:spcPts val="3359"/>
                </a:lnSpc>
              </a:pPr>
              <a:endParaRPr/>
            </a:p>
          </p:txBody>
        </p:sp>
      </p:grpSp>
      <p:sp>
        <p:nvSpPr>
          <p:cNvPr id="5" name="AutoShape 5"/>
          <p:cNvSpPr/>
          <p:nvPr/>
        </p:nvSpPr>
        <p:spPr>
          <a:xfrm>
            <a:off x="6462527" y="2244933"/>
            <a:ext cx="13544644" cy="0"/>
          </a:xfrm>
          <a:prstGeom prst="line">
            <a:avLst/>
          </a:prstGeom>
          <a:ln w="9525" cap="flat">
            <a:solidFill>
              <a:srgbClr val="2B2C30"/>
            </a:solidFill>
            <a:prstDash val="solid"/>
            <a:headEnd type="none" w="sm" len="sm"/>
            <a:tailEnd type="none" w="sm" len="sm"/>
          </a:ln>
        </p:spPr>
      </p:sp>
      <p:sp>
        <p:nvSpPr>
          <p:cNvPr id="6" name="Freeform 6"/>
          <p:cNvSpPr/>
          <p:nvPr/>
        </p:nvSpPr>
        <p:spPr>
          <a:xfrm>
            <a:off x="-71767" y="0"/>
            <a:ext cx="4408533" cy="5147968"/>
          </a:xfrm>
          <a:custGeom>
            <a:avLst/>
            <a:gdLst/>
            <a:ahLst/>
            <a:cxnLst/>
            <a:rect l="l" t="t" r="r" b="b"/>
            <a:pathLst>
              <a:path w="4408533" h="5147968">
                <a:moveTo>
                  <a:pt x="0" y="0"/>
                </a:moveTo>
                <a:lnTo>
                  <a:pt x="4408533" y="0"/>
                </a:lnTo>
                <a:lnTo>
                  <a:pt x="4408533" y="5147968"/>
                </a:lnTo>
                <a:lnTo>
                  <a:pt x="0" y="51479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9574529" y="182735"/>
            <a:ext cx="8588165" cy="2057436"/>
          </a:xfrm>
          <a:prstGeom prst="rect">
            <a:avLst/>
          </a:prstGeom>
        </p:spPr>
        <p:txBody>
          <a:bodyPr lIns="0" tIns="0" rIns="0" bIns="0" rtlCol="0" anchor="t">
            <a:spAutoFit/>
          </a:bodyPr>
          <a:lstStyle/>
          <a:p>
            <a:pPr algn="ctr">
              <a:lnSpc>
                <a:spcPts val="16800"/>
              </a:lnSpc>
              <a:spcBef>
                <a:spcPct val="0"/>
              </a:spcBef>
            </a:pPr>
            <a:r>
              <a:rPr lang="en-US" sz="12000" spc="1200">
                <a:solidFill>
                  <a:srgbClr val="000000"/>
                </a:solidFill>
                <a:latin typeface="Playfair Display"/>
                <a:ea typeface="Playfair Display"/>
                <a:cs typeface="Playfair Display"/>
                <a:sym typeface="Playfair Display"/>
              </a:rPr>
              <a:t>WHO ?</a:t>
            </a:r>
          </a:p>
        </p:txBody>
      </p:sp>
      <p:pic>
        <p:nvPicPr>
          <p:cNvPr id="8" name="Picture 8"/>
          <p:cNvPicPr>
            <a:picLocks noChangeAspect="1"/>
          </p:cNvPicPr>
          <p:nvPr/>
        </p:nvPicPr>
        <p:blipFill>
          <a:blip r:embed="rId4"/>
          <a:stretch>
            <a:fillRect/>
          </a:stretch>
        </p:blipFill>
        <p:spPr>
          <a:xfrm>
            <a:off x="3880645" y="1625003"/>
            <a:ext cx="11387767" cy="903658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02714" y="0"/>
            <a:ext cx="13825928" cy="10287000"/>
            <a:chOff x="0" y="0"/>
            <a:chExt cx="3641397" cy="2709333"/>
          </a:xfrm>
        </p:grpSpPr>
        <p:sp>
          <p:nvSpPr>
            <p:cNvPr id="3" name="Freeform 3"/>
            <p:cNvSpPr/>
            <p:nvPr/>
          </p:nvSpPr>
          <p:spPr>
            <a:xfrm>
              <a:off x="0" y="0"/>
              <a:ext cx="3641397" cy="2709333"/>
            </a:xfrm>
            <a:custGeom>
              <a:avLst/>
              <a:gdLst/>
              <a:ahLst/>
              <a:cxnLst/>
              <a:rect l="l" t="t" r="r" b="b"/>
              <a:pathLst>
                <a:path w="3641397" h="2709333">
                  <a:moveTo>
                    <a:pt x="0" y="0"/>
                  </a:moveTo>
                  <a:lnTo>
                    <a:pt x="3641397" y="0"/>
                  </a:lnTo>
                  <a:lnTo>
                    <a:pt x="3641397" y="2709333"/>
                  </a:lnTo>
                  <a:lnTo>
                    <a:pt x="0" y="2709333"/>
                  </a:lnTo>
                  <a:close/>
                </a:path>
              </a:pathLst>
            </a:custGeom>
            <a:solidFill>
              <a:srgbClr val="F2F1F1">
                <a:alpha val="80000"/>
              </a:srgbClr>
            </a:solidFill>
          </p:spPr>
        </p:sp>
        <p:sp>
          <p:nvSpPr>
            <p:cNvPr id="4" name="TextBox 4"/>
            <p:cNvSpPr txBox="1"/>
            <p:nvPr/>
          </p:nvSpPr>
          <p:spPr>
            <a:xfrm>
              <a:off x="0" y="-47625"/>
              <a:ext cx="3641397" cy="2756958"/>
            </a:xfrm>
            <a:prstGeom prst="rect">
              <a:avLst/>
            </a:prstGeom>
          </p:spPr>
          <p:txBody>
            <a:bodyPr lIns="50800" tIns="50800" rIns="50800" bIns="50800" rtlCol="0" anchor="ctr"/>
            <a:lstStyle/>
            <a:p>
              <a:pPr algn="ctr">
                <a:lnSpc>
                  <a:spcPts val="3359"/>
                </a:lnSpc>
              </a:pPr>
              <a:endParaRPr/>
            </a:p>
          </p:txBody>
        </p:sp>
      </p:grpSp>
      <p:sp>
        <p:nvSpPr>
          <p:cNvPr id="5" name="AutoShape 5"/>
          <p:cNvSpPr/>
          <p:nvPr/>
        </p:nvSpPr>
        <p:spPr>
          <a:xfrm>
            <a:off x="4883998" y="2445797"/>
            <a:ext cx="13544644" cy="0"/>
          </a:xfrm>
          <a:prstGeom prst="line">
            <a:avLst/>
          </a:prstGeom>
          <a:ln w="9525" cap="flat">
            <a:solidFill>
              <a:srgbClr val="2B2C30"/>
            </a:solidFill>
            <a:prstDash val="solid"/>
            <a:headEnd type="none" w="sm" len="sm"/>
            <a:tailEnd type="none" w="sm" len="sm"/>
          </a:ln>
        </p:spPr>
      </p:sp>
      <p:sp>
        <p:nvSpPr>
          <p:cNvPr id="6" name="TextBox 6"/>
          <p:cNvSpPr txBox="1"/>
          <p:nvPr/>
        </p:nvSpPr>
        <p:spPr>
          <a:xfrm>
            <a:off x="5206956" y="2706147"/>
            <a:ext cx="12617443" cy="6719594"/>
          </a:xfrm>
          <a:prstGeom prst="rect">
            <a:avLst/>
          </a:prstGeom>
        </p:spPr>
        <p:txBody>
          <a:bodyPr lIns="0" tIns="0" rIns="0" bIns="0" rtlCol="0" anchor="t">
            <a:spAutoFit/>
          </a:bodyPr>
          <a:lstStyle/>
          <a:p>
            <a:pPr algn="just">
              <a:lnSpc>
                <a:spcPts val="4478"/>
              </a:lnSpc>
              <a:spcBef>
                <a:spcPct val="0"/>
              </a:spcBef>
            </a:pPr>
            <a:r>
              <a:rPr lang="en-US" sz="3199" spc="319">
                <a:solidFill>
                  <a:srgbClr val="000000"/>
                </a:solidFill>
                <a:latin typeface="Playfair Display"/>
                <a:ea typeface="Playfair Display"/>
                <a:cs typeface="Playfair Display"/>
                <a:sym typeface="Playfair Display"/>
              </a:rPr>
              <a:t>This advanced device is designed to assist individuals with respiratory illnesses while enhancing safety in homes and offices. It features real-time air quality monitoring and gas leak detection, with intelligent systems to differentiate between harmless smoke (such as from incense or cigarettes) and dangerous smoke or gas leaks. Equipped with a small camera for human face detection and integrated smoke and gas alarms, the device covers large areas efficiently. It can automatically alert authorities in case of prolonged hazardous gas levels or fire emergencies, ensuring timely intervention.</a:t>
            </a:r>
          </a:p>
        </p:txBody>
      </p:sp>
      <p:sp>
        <p:nvSpPr>
          <p:cNvPr id="7" name="Freeform 7"/>
          <p:cNvSpPr/>
          <p:nvPr/>
        </p:nvSpPr>
        <p:spPr>
          <a:xfrm>
            <a:off x="0" y="70897"/>
            <a:ext cx="4614111" cy="6266077"/>
          </a:xfrm>
          <a:custGeom>
            <a:avLst/>
            <a:gdLst/>
            <a:ahLst/>
            <a:cxnLst/>
            <a:rect l="l" t="t" r="r" b="b"/>
            <a:pathLst>
              <a:path w="4614111" h="6266077">
                <a:moveTo>
                  <a:pt x="0" y="0"/>
                </a:moveTo>
                <a:lnTo>
                  <a:pt x="4614111" y="0"/>
                </a:lnTo>
                <a:lnTo>
                  <a:pt x="4614111" y="6266077"/>
                </a:lnTo>
                <a:lnTo>
                  <a:pt x="0" y="6266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9930651" y="70897"/>
            <a:ext cx="7893749" cy="2057400"/>
          </a:xfrm>
          <a:prstGeom prst="rect">
            <a:avLst/>
          </a:prstGeom>
        </p:spPr>
        <p:txBody>
          <a:bodyPr lIns="0" tIns="0" rIns="0" bIns="0" rtlCol="0" anchor="t">
            <a:spAutoFit/>
          </a:bodyPr>
          <a:lstStyle/>
          <a:p>
            <a:pPr algn="ctr">
              <a:lnSpc>
                <a:spcPts val="16800"/>
              </a:lnSpc>
              <a:spcBef>
                <a:spcPct val="0"/>
              </a:spcBef>
            </a:pPr>
            <a:r>
              <a:rPr lang="en-US" sz="12000" spc="1200">
                <a:solidFill>
                  <a:srgbClr val="000000"/>
                </a:solidFill>
                <a:latin typeface="Playfair Display"/>
                <a:ea typeface="Playfair Display"/>
                <a:cs typeface="Playfair Display"/>
                <a:sym typeface="Playfair Display"/>
              </a:rPr>
              <a:t>WHAT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02714" y="-27621"/>
            <a:ext cx="13825928" cy="10287000"/>
            <a:chOff x="0" y="0"/>
            <a:chExt cx="3641397" cy="2709333"/>
          </a:xfrm>
        </p:grpSpPr>
        <p:sp>
          <p:nvSpPr>
            <p:cNvPr id="3" name="Freeform 3"/>
            <p:cNvSpPr/>
            <p:nvPr/>
          </p:nvSpPr>
          <p:spPr>
            <a:xfrm>
              <a:off x="0" y="0"/>
              <a:ext cx="3641397" cy="2709333"/>
            </a:xfrm>
            <a:custGeom>
              <a:avLst/>
              <a:gdLst/>
              <a:ahLst/>
              <a:cxnLst/>
              <a:rect l="l" t="t" r="r" b="b"/>
              <a:pathLst>
                <a:path w="3641397" h="2709333">
                  <a:moveTo>
                    <a:pt x="0" y="0"/>
                  </a:moveTo>
                  <a:lnTo>
                    <a:pt x="3641397" y="0"/>
                  </a:lnTo>
                  <a:lnTo>
                    <a:pt x="3641397" y="2709333"/>
                  </a:lnTo>
                  <a:lnTo>
                    <a:pt x="0" y="2709333"/>
                  </a:lnTo>
                  <a:close/>
                </a:path>
              </a:pathLst>
            </a:custGeom>
            <a:solidFill>
              <a:srgbClr val="F2F1F1">
                <a:alpha val="80000"/>
              </a:srgbClr>
            </a:solidFill>
          </p:spPr>
        </p:sp>
        <p:sp>
          <p:nvSpPr>
            <p:cNvPr id="4" name="TextBox 4"/>
            <p:cNvSpPr txBox="1"/>
            <p:nvPr/>
          </p:nvSpPr>
          <p:spPr>
            <a:xfrm>
              <a:off x="0" y="-47625"/>
              <a:ext cx="3641397" cy="2756958"/>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424867" y="0"/>
            <a:ext cx="1108872" cy="7623493"/>
          </a:xfrm>
          <a:custGeom>
            <a:avLst/>
            <a:gdLst/>
            <a:ahLst/>
            <a:cxnLst/>
            <a:rect l="l" t="t" r="r" b="b"/>
            <a:pathLst>
              <a:path w="1108872" h="7623493">
                <a:moveTo>
                  <a:pt x="0" y="0"/>
                </a:moveTo>
                <a:lnTo>
                  <a:pt x="1108872" y="0"/>
                </a:lnTo>
                <a:lnTo>
                  <a:pt x="1108872" y="7623493"/>
                </a:lnTo>
                <a:lnTo>
                  <a:pt x="0" y="76234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33739" y="0"/>
            <a:ext cx="897584" cy="6170890"/>
          </a:xfrm>
          <a:custGeom>
            <a:avLst/>
            <a:gdLst/>
            <a:ahLst/>
            <a:cxnLst/>
            <a:rect l="l" t="t" r="r" b="b"/>
            <a:pathLst>
              <a:path w="897584" h="6170890">
                <a:moveTo>
                  <a:pt x="0" y="0"/>
                </a:moveTo>
                <a:lnTo>
                  <a:pt x="897584" y="0"/>
                </a:lnTo>
                <a:lnTo>
                  <a:pt x="897584" y="6170890"/>
                </a:lnTo>
                <a:lnTo>
                  <a:pt x="0" y="61708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2694154" y="-27621"/>
            <a:ext cx="748145" cy="5143500"/>
          </a:xfrm>
          <a:custGeom>
            <a:avLst/>
            <a:gdLst/>
            <a:ahLst/>
            <a:cxnLst/>
            <a:rect l="l" t="t" r="r" b="b"/>
            <a:pathLst>
              <a:path w="748145" h="5143500">
                <a:moveTo>
                  <a:pt x="0" y="0"/>
                </a:moveTo>
                <a:lnTo>
                  <a:pt x="748145" y="0"/>
                </a:lnTo>
                <a:lnTo>
                  <a:pt x="74814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5475989" y="1281497"/>
            <a:ext cx="11620081" cy="8453431"/>
          </a:xfrm>
          <a:prstGeom prst="rect">
            <a:avLst/>
          </a:prstGeom>
        </p:spPr>
        <p:txBody>
          <a:bodyPr lIns="0" tIns="0" rIns="0" bIns="0" rtlCol="0" anchor="t">
            <a:spAutoFit/>
          </a:bodyPr>
          <a:lstStyle/>
          <a:p>
            <a:pPr algn="just">
              <a:lnSpc>
                <a:spcPts val="3963"/>
              </a:lnSpc>
            </a:pPr>
            <a:r>
              <a:rPr lang="en-US" sz="2830" spc="283">
                <a:solidFill>
                  <a:srgbClr val="000000"/>
                </a:solidFill>
                <a:latin typeface="Playfair Display"/>
                <a:ea typeface="Playfair Display"/>
                <a:cs typeface="Playfair Display"/>
                <a:sym typeface="Playfair Display"/>
              </a:rPr>
              <a:t>1.  Microcontroller</a:t>
            </a:r>
          </a:p>
          <a:p>
            <a:pPr algn="just">
              <a:lnSpc>
                <a:spcPts val="3963"/>
              </a:lnSpc>
            </a:pPr>
            <a:r>
              <a:rPr lang="en-US" sz="2830" spc="283">
                <a:solidFill>
                  <a:srgbClr val="000000"/>
                </a:solidFill>
                <a:latin typeface="Playfair Display"/>
                <a:ea typeface="Playfair Display"/>
                <a:cs typeface="Playfair Display"/>
                <a:sym typeface="Playfair Display"/>
              </a:rPr>
              <a:t>2.  Wi-Fi Module</a:t>
            </a:r>
          </a:p>
          <a:p>
            <a:pPr algn="just">
              <a:lnSpc>
                <a:spcPts val="3963"/>
              </a:lnSpc>
            </a:pPr>
            <a:r>
              <a:rPr lang="en-US" sz="2830" spc="283">
                <a:solidFill>
                  <a:srgbClr val="000000"/>
                </a:solidFill>
                <a:latin typeface="Playfair Display"/>
                <a:ea typeface="Playfair Display"/>
                <a:cs typeface="Playfair Display"/>
                <a:sym typeface="Playfair Display"/>
              </a:rPr>
              <a:t>3.  LCD Display</a:t>
            </a:r>
          </a:p>
          <a:p>
            <a:pPr algn="just">
              <a:lnSpc>
                <a:spcPts val="3963"/>
              </a:lnSpc>
            </a:pPr>
            <a:r>
              <a:rPr lang="en-US" sz="2830" spc="283">
                <a:solidFill>
                  <a:srgbClr val="000000"/>
                </a:solidFill>
                <a:latin typeface="Playfair Display"/>
                <a:ea typeface="Playfair Display"/>
                <a:cs typeface="Playfair Display"/>
                <a:sym typeface="Playfair Display"/>
              </a:rPr>
              <a:t>4.  DC Fan</a:t>
            </a:r>
          </a:p>
          <a:p>
            <a:pPr algn="just">
              <a:lnSpc>
                <a:spcPts val="3963"/>
              </a:lnSpc>
            </a:pPr>
            <a:r>
              <a:rPr lang="en-US" sz="2830" spc="283">
                <a:solidFill>
                  <a:srgbClr val="000000"/>
                </a:solidFill>
                <a:latin typeface="Playfair Display"/>
                <a:ea typeface="Playfair Display"/>
                <a:cs typeface="Playfair Display"/>
                <a:sym typeface="Playfair Display"/>
              </a:rPr>
              <a:t>5.  Diodes</a:t>
            </a:r>
          </a:p>
          <a:p>
            <a:pPr algn="just">
              <a:lnSpc>
                <a:spcPts val="3963"/>
              </a:lnSpc>
            </a:pPr>
            <a:r>
              <a:rPr lang="en-US" sz="2830" spc="283">
                <a:solidFill>
                  <a:srgbClr val="000000"/>
                </a:solidFill>
                <a:latin typeface="Playfair Display"/>
                <a:ea typeface="Playfair Display"/>
                <a:cs typeface="Playfair Display"/>
                <a:sym typeface="Playfair Display"/>
              </a:rPr>
              <a:t>6.  IC &amp;&amp; IC Sockets</a:t>
            </a:r>
          </a:p>
          <a:p>
            <a:pPr algn="just">
              <a:lnSpc>
                <a:spcPts val="3963"/>
              </a:lnSpc>
            </a:pPr>
            <a:r>
              <a:rPr lang="en-US" sz="2830" spc="283">
                <a:solidFill>
                  <a:srgbClr val="000000"/>
                </a:solidFill>
                <a:latin typeface="Playfair Display"/>
                <a:ea typeface="Playfair Display"/>
                <a:cs typeface="Playfair Display"/>
                <a:sym typeface="Playfair Display"/>
              </a:rPr>
              <a:t>7.  Regulator</a:t>
            </a:r>
          </a:p>
          <a:p>
            <a:pPr algn="just">
              <a:lnSpc>
                <a:spcPts val="3963"/>
              </a:lnSpc>
            </a:pPr>
            <a:r>
              <a:rPr lang="en-US" sz="2830" spc="283">
                <a:solidFill>
                  <a:srgbClr val="000000"/>
                </a:solidFill>
                <a:latin typeface="Playfair Display"/>
                <a:ea typeface="Playfair Display"/>
                <a:cs typeface="Playfair Display"/>
                <a:sym typeface="Playfair Display"/>
              </a:rPr>
              <a:t>8.  Transformer</a:t>
            </a:r>
          </a:p>
          <a:p>
            <a:pPr algn="just">
              <a:lnSpc>
                <a:spcPts val="4384"/>
              </a:lnSpc>
            </a:pPr>
            <a:r>
              <a:rPr lang="en-US" sz="3131" spc="313">
                <a:solidFill>
                  <a:srgbClr val="000000"/>
                </a:solidFill>
                <a:latin typeface="Playfair Display"/>
                <a:ea typeface="Playfair Display"/>
                <a:cs typeface="Playfair Display"/>
                <a:sym typeface="Playfair Display"/>
              </a:rPr>
              <a:t>9.  Sensors </a:t>
            </a:r>
          </a:p>
          <a:p>
            <a:pPr algn="just">
              <a:lnSpc>
                <a:spcPts val="3963"/>
              </a:lnSpc>
            </a:pPr>
            <a:r>
              <a:rPr lang="en-US" sz="2830" spc="283">
                <a:solidFill>
                  <a:srgbClr val="000000"/>
                </a:solidFill>
                <a:latin typeface="Playfair Display"/>
                <a:ea typeface="Playfair Display"/>
                <a:cs typeface="Playfair Display"/>
                <a:sym typeface="Playfair Display"/>
              </a:rPr>
              <a:t>10. Capacitors</a:t>
            </a:r>
          </a:p>
          <a:p>
            <a:pPr algn="just">
              <a:lnSpc>
                <a:spcPts val="3963"/>
              </a:lnSpc>
            </a:pPr>
            <a:r>
              <a:rPr lang="en-US" sz="2830" spc="283">
                <a:solidFill>
                  <a:srgbClr val="000000"/>
                </a:solidFill>
                <a:latin typeface="Playfair Display"/>
                <a:ea typeface="Playfair Display"/>
                <a:cs typeface="Playfair Display"/>
                <a:sym typeface="Playfair Display"/>
              </a:rPr>
              <a:t>11. Transistors</a:t>
            </a:r>
          </a:p>
          <a:p>
            <a:pPr algn="just">
              <a:lnSpc>
                <a:spcPts val="3963"/>
              </a:lnSpc>
            </a:pPr>
            <a:r>
              <a:rPr lang="en-US" sz="2830" spc="283">
                <a:solidFill>
                  <a:srgbClr val="000000"/>
                </a:solidFill>
                <a:latin typeface="Playfair Display"/>
                <a:ea typeface="Playfair Display"/>
                <a:cs typeface="Playfair Display"/>
                <a:sym typeface="Playfair Display"/>
              </a:rPr>
              <a:t>12. Breadboard /cables /wires /PCB /switch /push buttons</a:t>
            </a:r>
          </a:p>
          <a:p>
            <a:pPr algn="just">
              <a:lnSpc>
                <a:spcPts val="3963"/>
              </a:lnSpc>
            </a:pPr>
            <a:r>
              <a:rPr lang="en-US" sz="2830" spc="283">
                <a:solidFill>
                  <a:srgbClr val="000000"/>
                </a:solidFill>
                <a:latin typeface="Playfair Display"/>
                <a:ea typeface="Playfair Display"/>
                <a:cs typeface="Playfair Display"/>
                <a:sym typeface="Playfair Display"/>
              </a:rPr>
              <a:t>13. Potentiometer</a:t>
            </a:r>
          </a:p>
          <a:p>
            <a:pPr algn="just">
              <a:lnSpc>
                <a:spcPts val="3963"/>
              </a:lnSpc>
            </a:pPr>
            <a:r>
              <a:rPr lang="en-US" sz="2830" spc="283">
                <a:solidFill>
                  <a:srgbClr val="000000"/>
                </a:solidFill>
                <a:latin typeface="Playfair Display"/>
                <a:ea typeface="Playfair Display"/>
                <a:cs typeface="Playfair Display"/>
                <a:sym typeface="Playfair Display"/>
              </a:rPr>
              <a:t>14. Buzzer </a:t>
            </a:r>
          </a:p>
          <a:p>
            <a:pPr algn="just">
              <a:lnSpc>
                <a:spcPts val="3963"/>
              </a:lnSpc>
            </a:pPr>
            <a:r>
              <a:rPr lang="en-US" sz="2830" spc="283">
                <a:solidFill>
                  <a:srgbClr val="000000"/>
                </a:solidFill>
                <a:latin typeface="Playfair Display"/>
                <a:ea typeface="Playfair Display"/>
                <a:cs typeface="Playfair Display"/>
                <a:sym typeface="Playfair Display"/>
              </a:rPr>
              <a:t>15. Resistors</a:t>
            </a:r>
          </a:p>
          <a:p>
            <a:pPr algn="just">
              <a:lnSpc>
                <a:spcPts val="3963"/>
              </a:lnSpc>
            </a:pPr>
            <a:r>
              <a:rPr lang="en-US" sz="2830" spc="283">
                <a:solidFill>
                  <a:srgbClr val="000000"/>
                </a:solidFill>
                <a:latin typeface="Playfair Display"/>
                <a:ea typeface="Playfair Display"/>
                <a:cs typeface="Playfair Display"/>
                <a:sym typeface="Playfair Display"/>
              </a:rPr>
              <a:t>16. crystal Oscillator  </a:t>
            </a:r>
          </a:p>
          <a:p>
            <a:pPr algn="just">
              <a:lnSpc>
                <a:spcPts val="3963"/>
              </a:lnSpc>
              <a:spcBef>
                <a:spcPct val="0"/>
              </a:spcBef>
            </a:pPr>
            <a:r>
              <a:rPr lang="en-US" sz="2830" spc="283">
                <a:solidFill>
                  <a:srgbClr val="000000"/>
                </a:solidFill>
                <a:latin typeface="Playfair Display"/>
                <a:ea typeface="Playfair Display"/>
                <a:cs typeface="Playfair Display"/>
                <a:sym typeface="Playfair Display"/>
              </a:rPr>
              <a:t>17. LEDs</a:t>
            </a:r>
          </a:p>
        </p:txBody>
      </p:sp>
      <p:sp>
        <p:nvSpPr>
          <p:cNvPr id="9" name="TextBox 9"/>
          <p:cNvSpPr txBox="1"/>
          <p:nvPr/>
        </p:nvSpPr>
        <p:spPr>
          <a:xfrm>
            <a:off x="10480339" y="428641"/>
            <a:ext cx="7392024" cy="1219884"/>
          </a:xfrm>
          <a:prstGeom prst="rect">
            <a:avLst/>
          </a:prstGeom>
        </p:spPr>
        <p:txBody>
          <a:bodyPr lIns="0" tIns="0" rIns="0" bIns="0" rtlCol="0" anchor="t">
            <a:spAutoFit/>
          </a:bodyPr>
          <a:lstStyle/>
          <a:p>
            <a:pPr algn="ctr">
              <a:lnSpc>
                <a:spcPts val="9939"/>
              </a:lnSpc>
              <a:spcBef>
                <a:spcPct val="0"/>
              </a:spcBef>
            </a:pPr>
            <a:r>
              <a:rPr lang="en-US" sz="7099" spc="709">
                <a:solidFill>
                  <a:srgbClr val="000000"/>
                </a:solidFill>
                <a:latin typeface="Playfair Display"/>
                <a:ea typeface="Playfair Display"/>
                <a:cs typeface="Playfair Display"/>
                <a:sym typeface="Playfair Display"/>
              </a:rPr>
              <a:t>COMPONENTS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02714" y="-27621"/>
            <a:ext cx="13825928" cy="10287000"/>
            <a:chOff x="0" y="0"/>
            <a:chExt cx="3641397" cy="2709333"/>
          </a:xfrm>
        </p:grpSpPr>
        <p:sp>
          <p:nvSpPr>
            <p:cNvPr id="3" name="Freeform 3"/>
            <p:cNvSpPr/>
            <p:nvPr/>
          </p:nvSpPr>
          <p:spPr>
            <a:xfrm>
              <a:off x="0" y="0"/>
              <a:ext cx="3641397" cy="2709333"/>
            </a:xfrm>
            <a:custGeom>
              <a:avLst/>
              <a:gdLst/>
              <a:ahLst/>
              <a:cxnLst/>
              <a:rect l="l" t="t" r="r" b="b"/>
              <a:pathLst>
                <a:path w="3641397" h="2709333">
                  <a:moveTo>
                    <a:pt x="0" y="0"/>
                  </a:moveTo>
                  <a:lnTo>
                    <a:pt x="3641397" y="0"/>
                  </a:lnTo>
                  <a:lnTo>
                    <a:pt x="3641397" y="2709333"/>
                  </a:lnTo>
                  <a:lnTo>
                    <a:pt x="0" y="2709333"/>
                  </a:lnTo>
                  <a:close/>
                </a:path>
              </a:pathLst>
            </a:custGeom>
            <a:solidFill>
              <a:srgbClr val="F2F1F1">
                <a:alpha val="80000"/>
              </a:srgbClr>
            </a:solidFill>
          </p:spPr>
        </p:sp>
        <p:sp>
          <p:nvSpPr>
            <p:cNvPr id="4" name="TextBox 4"/>
            <p:cNvSpPr txBox="1"/>
            <p:nvPr/>
          </p:nvSpPr>
          <p:spPr>
            <a:xfrm>
              <a:off x="0" y="-47625"/>
              <a:ext cx="3641397" cy="2756958"/>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424867" y="0"/>
            <a:ext cx="1108872" cy="7623493"/>
          </a:xfrm>
          <a:custGeom>
            <a:avLst/>
            <a:gdLst/>
            <a:ahLst/>
            <a:cxnLst/>
            <a:rect l="l" t="t" r="r" b="b"/>
            <a:pathLst>
              <a:path w="1108872" h="7623493">
                <a:moveTo>
                  <a:pt x="0" y="0"/>
                </a:moveTo>
                <a:lnTo>
                  <a:pt x="1108872" y="0"/>
                </a:lnTo>
                <a:lnTo>
                  <a:pt x="1108872" y="7623493"/>
                </a:lnTo>
                <a:lnTo>
                  <a:pt x="0" y="76234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33739" y="0"/>
            <a:ext cx="897584" cy="6170890"/>
          </a:xfrm>
          <a:custGeom>
            <a:avLst/>
            <a:gdLst/>
            <a:ahLst/>
            <a:cxnLst/>
            <a:rect l="l" t="t" r="r" b="b"/>
            <a:pathLst>
              <a:path w="897584" h="6170890">
                <a:moveTo>
                  <a:pt x="0" y="0"/>
                </a:moveTo>
                <a:lnTo>
                  <a:pt x="897584" y="0"/>
                </a:lnTo>
                <a:lnTo>
                  <a:pt x="897584" y="6170890"/>
                </a:lnTo>
                <a:lnTo>
                  <a:pt x="0" y="61708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2694154" y="-27621"/>
            <a:ext cx="748145" cy="5143500"/>
          </a:xfrm>
          <a:custGeom>
            <a:avLst/>
            <a:gdLst/>
            <a:ahLst/>
            <a:cxnLst/>
            <a:rect l="l" t="t" r="r" b="b"/>
            <a:pathLst>
              <a:path w="748145" h="5143500">
                <a:moveTo>
                  <a:pt x="0" y="0"/>
                </a:moveTo>
                <a:lnTo>
                  <a:pt x="748145" y="0"/>
                </a:lnTo>
                <a:lnTo>
                  <a:pt x="748145"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5350657" y="615528"/>
            <a:ext cx="11908643" cy="9067022"/>
          </a:xfrm>
          <a:prstGeom prst="rect">
            <a:avLst/>
          </a:prstGeom>
        </p:spPr>
        <p:txBody>
          <a:bodyPr lIns="0" tIns="0" rIns="0" bIns="0" rtlCol="0" anchor="t">
            <a:spAutoFit/>
          </a:bodyPr>
          <a:lstStyle/>
          <a:p>
            <a:pPr algn="just">
              <a:lnSpc>
                <a:spcPts val="5415"/>
              </a:lnSpc>
            </a:pPr>
            <a:r>
              <a:rPr lang="en-US" sz="3868" b="1" spc="386">
                <a:solidFill>
                  <a:srgbClr val="000000"/>
                </a:solidFill>
                <a:latin typeface="Playfair Display Bold"/>
                <a:ea typeface="Playfair Display Bold"/>
                <a:cs typeface="Playfair Display Bold"/>
                <a:sym typeface="Playfair Display Bold"/>
              </a:rPr>
              <a:t>FUNCTIONS OF MY DEVICE </a:t>
            </a:r>
          </a:p>
          <a:p>
            <a:pPr algn="just">
              <a:lnSpc>
                <a:spcPts val="4155"/>
              </a:lnSpc>
            </a:pPr>
            <a:endParaRPr lang="en-US" sz="3868" b="1" spc="386">
              <a:solidFill>
                <a:srgbClr val="000000"/>
              </a:solidFill>
              <a:latin typeface="Playfair Display Bold"/>
              <a:ea typeface="Playfair Display Bold"/>
              <a:cs typeface="Playfair Display Bold"/>
              <a:sym typeface="Playfair Display Bold"/>
            </a:endParaRPr>
          </a:p>
          <a:p>
            <a:pPr algn="just">
              <a:lnSpc>
                <a:spcPts val="4155"/>
              </a:lnSpc>
            </a:pPr>
            <a:r>
              <a:rPr lang="en-US" sz="2968" spc="296">
                <a:solidFill>
                  <a:srgbClr val="000000"/>
                </a:solidFill>
                <a:latin typeface="Playfair Display"/>
                <a:ea typeface="Playfair Display"/>
                <a:cs typeface="Playfair Display"/>
                <a:sym typeface="Playfair Display"/>
              </a:rPr>
              <a:t>•SENSOR TO DETECT AIR QUALITY AND CONTENTS PERCENTAGE WISE</a:t>
            </a:r>
          </a:p>
          <a:p>
            <a:pPr algn="just">
              <a:lnSpc>
                <a:spcPts val="4155"/>
              </a:lnSpc>
            </a:pPr>
            <a:r>
              <a:rPr lang="en-US" sz="2968" spc="296">
                <a:solidFill>
                  <a:srgbClr val="000000"/>
                </a:solidFill>
                <a:latin typeface="Playfair Display"/>
                <a:ea typeface="Playfair Display"/>
                <a:cs typeface="Playfair Display"/>
                <a:sym typeface="Playfair Display"/>
              </a:rPr>
              <a:t> O2-% CO2-% ETC</a:t>
            </a:r>
          </a:p>
          <a:p>
            <a:pPr algn="just">
              <a:lnSpc>
                <a:spcPts val="4155"/>
              </a:lnSpc>
            </a:pPr>
            <a:r>
              <a:rPr lang="en-US" sz="2968" spc="296">
                <a:solidFill>
                  <a:srgbClr val="000000"/>
                </a:solidFill>
                <a:latin typeface="Playfair Display"/>
                <a:ea typeface="Playfair Display"/>
                <a:cs typeface="Playfair Display"/>
                <a:sym typeface="Playfair Display"/>
              </a:rPr>
              <a:t>•LIGHT FOR INDICATION (RED YELLOW GREEN)</a:t>
            </a:r>
          </a:p>
          <a:p>
            <a:pPr algn="just">
              <a:lnSpc>
                <a:spcPts val="4155"/>
              </a:lnSpc>
            </a:pPr>
            <a:r>
              <a:rPr lang="en-US" sz="2968" spc="296">
                <a:solidFill>
                  <a:srgbClr val="000000"/>
                </a:solidFill>
                <a:latin typeface="Playfair Display"/>
                <a:ea typeface="Playfair Display"/>
                <a:cs typeface="Playfair Display"/>
                <a:sym typeface="Playfair Display"/>
              </a:rPr>
              <a:t>•DISPLAY AIR QUALITY</a:t>
            </a:r>
          </a:p>
          <a:p>
            <a:pPr algn="just">
              <a:lnSpc>
                <a:spcPts val="4155"/>
              </a:lnSpc>
            </a:pPr>
            <a:r>
              <a:rPr lang="en-US" sz="2968" spc="296">
                <a:solidFill>
                  <a:srgbClr val="000000"/>
                </a:solidFill>
                <a:latin typeface="Playfair Display"/>
                <a:ea typeface="Playfair Display"/>
                <a:cs typeface="Playfair Display"/>
                <a:sym typeface="Playfair Display"/>
              </a:rPr>
              <a:t>•ALARMING SYSTEM IN CASE OF FIRE </a:t>
            </a:r>
          </a:p>
          <a:p>
            <a:pPr algn="just">
              <a:lnSpc>
                <a:spcPts val="4155"/>
              </a:lnSpc>
            </a:pPr>
            <a:r>
              <a:rPr lang="en-US" sz="2968" spc="296">
                <a:solidFill>
                  <a:srgbClr val="000000"/>
                </a:solidFill>
                <a:latin typeface="Playfair Display"/>
                <a:ea typeface="Playfair Display"/>
                <a:cs typeface="Playfair Display"/>
                <a:sym typeface="Playfair Display"/>
              </a:rPr>
              <a:t>•LARGE RADIUS </a:t>
            </a:r>
          </a:p>
          <a:p>
            <a:pPr algn="just">
              <a:lnSpc>
                <a:spcPts val="4155"/>
              </a:lnSpc>
            </a:pPr>
            <a:r>
              <a:rPr lang="en-US" sz="2968" spc="296">
                <a:solidFill>
                  <a:srgbClr val="000000"/>
                </a:solidFill>
                <a:latin typeface="Playfair Display"/>
                <a:ea typeface="Playfair Display"/>
                <a:cs typeface="Playfair Display"/>
                <a:sym typeface="Playfair Display"/>
              </a:rPr>
              <a:t>•CAN TELL THE DIFF BETWEEN ACTUAL SMOKE AND A PERSON SMOKING</a:t>
            </a:r>
          </a:p>
          <a:p>
            <a:pPr algn="just">
              <a:lnSpc>
                <a:spcPts val="4155"/>
              </a:lnSpc>
            </a:pPr>
            <a:r>
              <a:rPr lang="en-US" sz="2968" spc="296">
                <a:solidFill>
                  <a:srgbClr val="000000"/>
                </a:solidFill>
                <a:latin typeface="Playfair Display"/>
                <a:ea typeface="Playfair Display"/>
                <a:cs typeface="Playfair Display"/>
                <a:sym typeface="Playfair Display"/>
              </a:rPr>
              <a:t>•WIFI CONNECTIVITY</a:t>
            </a:r>
          </a:p>
          <a:p>
            <a:pPr algn="just">
              <a:lnSpc>
                <a:spcPts val="4155"/>
              </a:lnSpc>
            </a:pPr>
            <a:r>
              <a:rPr lang="en-US" sz="2968" spc="296">
                <a:solidFill>
                  <a:srgbClr val="000000"/>
                </a:solidFill>
                <a:latin typeface="Playfair Display"/>
                <a:ea typeface="Playfair Display"/>
                <a:cs typeface="Playfair Display"/>
                <a:sym typeface="Playfair Display"/>
              </a:rPr>
              <a:t>•RUNS ON BATTERY FOR POWER SUPPLY</a:t>
            </a:r>
          </a:p>
          <a:p>
            <a:pPr algn="just">
              <a:lnSpc>
                <a:spcPts val="4155"/>
              </a:lnSpc>
            </a:pPr>
            <a:r>
              <a:rPr lang="en-US" sz="2968" spc="296">
                <a:solidFill>
                  <a:srgbClr val="000000"/>
                </a:solidFill>
                <a:latin typeface="Playfair Display"/>
                <a:ea typeface="Playfair Display"/>
                <a:cs typeface="Playfair Display"/>
                <a:sym typeface="Playfair Display"/>
              </a:rPr>
              <a:t>•ECONOMICAL</a:t>
            </a:r>
          </a:p>
          <a:p>
            <a:pPr algn="just">
              <a:lnSpc>
                <a:spcPts val="4155"/>
              </a:lnSpc>
            </a:pPr>
            <a:r>
              <a:rPr lang="en-US" sz="2968" spc="296">
                <a:solidFill>
                  <a:srgbClr val="000000"/>
                </a:solidFill>
                <a:latin typeface="Playfair Display"/>
                <a:ea typeface="Playfair Display"/>
                <a:cs typeface="Playfair Display"/>
                <a:sym typeface="Playfair Display"/>
              </a:rPr>
              <a:t>•ALL COMBINED IN ONE SINGLE DEVICE THAT CAN BE HANGED ON THE WALL</a:t>
            </a:r>
          </a:p>
          <a:p>
            <a:pPr algn="just">
              <a:lnSpc>
                <a:spcPts val="4155"/>
              </a:lnSpc>
              <a:spcBef>
                <a:spcPct val="0"/>
              </a:spcBef>
            </a:pPr>
            <a:endParaRPr lang="en-US" sz="2968" spc="296">
              <a:solidFill>
                <a:srgbClr val="000000"/>
              </a:solidFill>
              <a:latin typeface="Playfair Display"/>
              <a:ea typeface="Playfair Display"/>
              <a:cs typeface="Playfair Display"/>
              <a:sym typeface="Playfair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2F1F1">
                <a:alpha val="80000"/>
              </a:srgbClr>
            </a:solidFill>
          </p:spPr>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2081349"/>
            <a:ext cx="18682273" cy="26285455"/>
            <a:chOff x="0" y="0"/>
            <a:chExt cx="24909697" cy="35047273"/>
          </a:xfrm>
        </p:grpSpPr>
        <p:grpSp>
          <p:nvGrpSpPr>
            <p:cNvPr id="6" name="Group 6"/>
            <p:cNvGrpSpPr>
              <a:grpSpLocks noChangeAspect="1"/>
            </p:cNvGrpSpPr>
            <p:nvPr/>
          </p:nvGrpSpPr>
          <p:grpSpPr>
            <a:xfrm>
              <a:off x="0" y="0"/>
              <a:ext cx="24909697" cy="35047273"/>
              <a:chOff x="0" y="0"/>
              <a:chExt cx="7686040" cy="10814050"/>
            </a:xfrm>
          </p:grpSpPr>
          <p:sp>
            <p:nvSpPr>
              <p:cNvPr id="7" name="Freeform 7"/>
              <p:cNvSpPr/>
              <p:nvPr/>
            </p:nvSpPr>
            <p:spPr>
              <a:xfrm>
                <a:off x="63500" y="63500"/>
                <a:ext cx="7555992" cy="10687050"/>
              </a:xfrm>
              <a:custGeom>
                <a:avLst/>
                <a:gdLst/>
                <a:ahLst/>
                <a:cxnLst/>
                <a:rect l="l" t="t" r="r" b="b"/>
                <a:pathLst>
                  <a:path w="7555992" h="10687050">
                    <a:moveTo>
                      <a:pt x="0" y="0"/>
                    </a:moveTo>
                    <a:lnTo>
                      <a:pt x="0" y="10687050"/>
                    </a:lnTo>
                    <a:lnTo>
                      <a:pt x="7555992" y="10687050"/>
                    </a:lnTo>
                    <a:lnTo>
                      <a:pt x="7555992" y="0"/>
                    </a:lnTo>
                    <a:close/>
                  </a:path>
                </a:pathLst>
              </a:custGeom>
              <a:solidFill>
                <a:srgbClr val="FFFFFF"/>
              </a:solidFill>
            </p:spPr>
          </p:sp>
          <p:sp>
            <p:nvSpPr>
              <p:cNvPr id="8" name="Freeform 8"/>
              <p:cNvSpPr/>
              <p:nvPr/>
            </p:nvSpPr>
            <p:spPr>
              <a:xfrm>
                <a:off x="982091" y="933069"/>
                <a:ext cx="1025652" cy="512826"/>
              </a:xfrm>
              <a:custGeom>
                <a:avLst/>
                <a:gdLst/>
                <a:ahLst/>
                <a:cxnLst/>
                <a:rect l="l" t="t" r="r" b="b"/>
                <a:pathLst>
                  <a:path w="1025652" h="512826">
                    <a:moveTo>
                      <a:pt x="0" y="0"/>
                    </a:moveTo>
                    <a:lnTo>
                      <a:pt x="1025652" y="0"/>
                    </a:lnTo>
                    <a:lnTo>
                      <a:pt x="1025652" y="512826"/>
                    </a:lnTo>
                    <a:lnTo>
                      <a:pt x="0" y="512826"/>
                    </a:lnTo>
                    <a:close/>
                  </a:path>
                </a:pathLst>
              </a:custGeom>
              <a:solidFill>
                <a:srgbClr val="FFFFFF"/>
              </a:solidFill>
            </p:spPr>
          </p:sp>
          <p:sp>
            <p:nvSpPr>
              <p:cNvPr id="9" name="Freeform 9"/>
              <p:cNvSpPr/>
              <p:nvPr/>
            </p:nvSpPr>
            <p:spPr>
              <a:xfrm>
                <a:off x="977900" y="928751"/>
                <a:ext cx="1034161" cy="521462"/>
              </a:xfrm>
              <a:custGeom>
                <a:avLst/>
                <a:gdLst/>
                <a:ahLst/>
                <a:cxnLst/>
                <a:rect l="l" t="t" r="r" b="b"/>
                <a:pathLst>
                  <a:path w="1034161" h="521462">
                    <a:moveTo>
                      <a:pt x="4191" y="0"/>
                    </a:moveTo>
                    <a:lnTo>
                      <a:pt x="1029843" y="0"/>
                    </a:lnTo>
                    <a:lnTo>
                      <a:pt x="1034161" y="0"/>
                    </a:lnTo>
                    <a:lnTo>
                      <a:pt x="1034161" y="4318"/>
                    </a:lnTo>
                    <a:lnTo>
                      <a:pt x="1034161" y="517144"/>
                    </a:lnTo>
                    <a:lnTo>
                      <a:pt x="1034161" y="521462"/>
                    </a:lnTo>
                    <a:lnTo>
                      <a:pt x="1029843" y="521462"/>
                    </a:lnTo>
                    <a:lnTo>
                      <a:pt x="4191" y="521462"/>
                    </a:lnTo>
                    <a:lnTo>
                      <a:pt x="0" y="521462"/>
                    </a:lnTo>
                    <a:lnTo>
                      <a:pt x="0" y="517144"/>
                    </a:lnTo>
                    <a:lnTo>
                      <a:pt x="0" y="4318"/>
                    </a:lnTo>
                    <a:lnTo>
                      <a:pt x="0" y="0"/>
                    </a:lnTo>
                    <a:lnTo>
                      <a:pt x="4318" y="0"/>
                    </a:lnTo>
                    <a:moveTo>
                      <a:pt x="4318" y="8509"/>
                    </a:moveTo>
                    <a:lnTo>
                      <a:pt x="4318" y="4191"/>
                    </a:lnTo>
                    <a:lnTo>
                      <a:pt x="8636" y="4191"/>
                    </a:lnTo>
                    <a:lnTo>
                      <a:pt x="8636" y="517017"/>
                    </a:lnTo>
                    <a:lnTo>
                      <a:pt x="4318" y="517017"/>
                    </a:lnTo>
                    <a:lnTo>
                      <a:pt x="4318" y="512699"/>
                    </a:lnTo>
                    <a:lnTo>
                      <a:pt x="1029970" y="512699"/>
                    </a:lnTo>
                    <a:lnTo>
                      <a:pt x="1029970" y="517017"/>
                    </a:lnTo>
                    <a:lnTo>
                      <a:pt x="1025652" y="517017"/>
                    </a:lnTo>
                    <a:lnTo>
                      <a:pt x="1025652" y="4318"/>
                    </a:lnTo>
                    <a:lnTo>
                      <a:pt x="1029970" y="4318"/>
                    </a:lnTo>
                    <a:lnTo>
                      <a:pt x="1029970" y="8636"/>
                    </a:lnTo>
                    <a:lnTo>
                      <a:pt x="4191" y="8636"/>
                    </a:lnTo>
                    <a:close/>
                  </a:path>
                </a:pathLst>
              </a:custGeom>
              <a:solidFill>
                <a:srgbClr val="000000"/>
              </a:solidFill>
            </p:spPr>
          </p:sp>
          <p:sp>
            <p:nvSpPr>
              <p:cNvPr id="10" name="Freeform 10"/>
              <p:cNvSpPr/>
              <p:nvPr/>
            </p:nvSpPr>
            <p:spPr>
              <a:xfrm>
                <a:off x="2606040" y="933069"/>
                <a:ext cx="1025652" cy="512826"/>
              </a:xfrm>
              <a:custGeom>
                <a:avLst/>
                <a:gdLst/>
                <a:ahLst/>
                <a:cxnLst/>
                <a:rect l="l" t="t" r="r" b="b"/>
                <a:pathLst>
                  <a:path w="1025652" h="512826">
                    <a:moveTo>
                      <a:pt x="0" y="0"/>
                    </a:moveTo>
                    <a:lnTo>
                      <a:pt x="1025652" y="0"/>
                    </a:lnTo>
                    <a:lnTo>
                      <a:pt x="1025652" y="512826"/>
                    </a:lnTo>
                    <a:lnTo>
                      <a:pt x="0" y="512826"/>
                    </a:lnTo>
                    <a:close/>
                  </a:path>
                </a:pathLst>
              </a:custGeom>
              <a:solidFill>
                <a:srgbClr val="FFFFFF"/>
              </a:solidFill>
            </p:spPr>
          </p:sp>
          <p:sp>
            <p:nvSpPr>
              <p:cNvPr id="11" name="Freeform 11"/>
              <p:cNvSpPr/>
              <p:nvPr/>
            </p:nvSpPr>
            <p:spPr>
              <a:xfrm>
                <a:off x="2601722" y="928751"/>
                <a:ext cx="1034288" cy="521462"/>
              </a:xfrm>
              <a:custGeom>
                <a:avLst/>
                <a:gdLst/>
                <a:ahLst/>
                <a:cxnLst/>
                <a:rect l="l" t="t" r="r" b="b"/>
                <a:pathLst>
                  <a:path w="1034288" h="521462">
                    <a:moveTo>
                      <a:pt x="4318" y="0"/>
                    </a:moveTo>
                    <a:lnTo>
                      <a:pt x="1029970" y="0"/>
                    </a:lnTo>
                    <a:lnTo>
                      <a:pt x="1034288" y="0"/>
                    </a:lnTo>
                    <a:lnTo>
                      <a:pt x="1034288" y="4318"/>
                    </a:lnTo>
                    <a:lnTo>
                      <a:pt x="1034288" y="517144"/>
                    </a:lnTo>
                    <a:lnTo>
                      <a:pt x="1034288" y="521462"/>
                    </a:lnTo>
                    <a:lnTo>
                      <a:pt x="1029970" y="521462"/>
                    </a:lnTo>
                    <a:lnTo>
                      <a:pt x="4318" y="521462"/>
                    </a:lnTo>
                    <a:lnTo>
                      <a:pt x="0" y="521462"/>
                    </a:lnTo>
                    <a:lnTo>
                      <a:pt x="0" y="517144"/>
                    </a:lnTo>
                    <a:lnTo>
                      <a:pt x="0" y="4318"/>
                    </a:lnTo>
                    <a:lnTo>
                      <a:pt x="0" y="0"/>
                    </a:lnTo>
                    <a:lnTo>
                      <a:pt x="4318" y="0"/>
                    </a:lnTo>
                    <a:moveTo>
                      <a:pt x="4318" y="8509"/>
                    </a:moveTo>
                    <a:lnTo>
                      <a:pt x="4318" y="4191"/>
                    </a:lnTo>
                    <a:lnTo>
                      <a:pt x="8636" y="4191"/>
                    </a:lnTo>
                    <a:lnTo>
                      <a:pt x="8636" y="517017"/>
                    </a:lnTo>
                    <a:lnTo>
                      <a:pt x="4318" y="517017"/>
                    </a:lnTo>
                    <a:lnTo>
                      <a:pt x="4318" y="512699"/>
                    </a:lnTo>
                    <a:lnTo>
                      <a:pt x="1029970" y="512699"/>
                    </a:lnTo>
                    <a:lnTo>
                      <a:pt x="1029970" y="517017"/>
                    </a:lnTo>
                    <a:lnTo>
                      <a:pt x="1025652" y="517017"/>
                    </a:lnTo>
                    <a:lnTo>
                      <a:pt x="1025652" y="4318"/>
                    </a:lnTo>
                    <a:lnTo>
                      <a:pt x="1029970" y="4318"/>
                    </a:lnTo>
                    <a:lnTo>
                      <a:pt x="1029970" y="8636"/>
                    </a:lnTo>
                    <a:lnTo>
                      <a:pt x="4318" y="8636"/>
                    </a:lnTo>
                    <a:close/>
                  </a:path>
                </a:pathLst>
              </a:custGeom>
              <a:solidFill>
                <a:srgbClr val="000000"/>
              </a:solidFill>
            </p:spPr>
          </p:sp>
          <p:sp>
            <p:nvSpPr>
              <p:cNvPr id="12" name="Freeform 12"/>
              <p:cNvSpPr/>
              <p:nvPr/>
            </p:nvSpPr>
            <p:spPr>
              <a:xfrm>
                <a:off x="4349623" y="933069"/>
                <a:ext cx="1777746" cy="512826"/>
              </a:xfrm>
              <a:custGeom>
                <a:avLst/>
                <a:gdLst/>
                <a:ahLst/>
                <a:cxnLst/>
                <a:rect l="l" t="t" r="r" b="b"/>
                <a:pathLst>
                  <a:path w="1777746" h="512826">
                    <a:moveTo>
                      <a:pt x="0" y="0"/>
                    </a:moveTo>
                    <a:lnTo>
                      <a:pt x="1777746" y="0"/>
                    </a:lnTo>
                    <a:lnTo>
                      <a:pt x="1777746" y="512826"/>
                    </a:lnTo>
                    <a:lnTo>
                      <a:pt x="0" y="512826"/>
                    </a:lnTo>
                    <a:close/>
                  </a:path>
                </a:pathLst>
              </a:custGeom>
              <a:solidFill>
                <a:srgbClr val="FFFFFF"/>
              </a:solidFill>
            </p:spPr>
          </p:sp>
          <p:sp>
            <p:nvSpPr>
              <p:cNvPr id="13" name="Freeform 13"/>
              <p:cNvSpPr/>
              <p:nvPr/>
            </p:nvSpPr>
            <p:spPr>
              <a:xfrm>
                <a:off x="4345305" y="928751"/>
                <a:ext cx="1786382" cy="521462"/>
              </a:xfrm>
              <a:custGeom>
                <a:avLst/>
                <a:gdLst/>
                <a:ahLst/>
                <a:cxnLst/>
                <a:rect l="l" t="t" r="r" b="b"/>
                <a:pathLst>
                  <a:path w="1786382" h="521462">
                    <a:moveTo>
                      <a:pt x="4318" y="0"/>
                    </a:moveTo>
                    <a:lnTo>
                      <a:pt x="1782064" y="0"/>
                    </a:lnTo>
                    <a:lnTo>
                      <a:pt x="1786382" y="0"/>
                    </a:lnTo>
                    <a:lnTo>
                      <a:pt x="1786382" y="4318"/>
                    </a:lnTo>
                    <a:lnTo>
                      <a:pt x="1786382" y="517144"/>
                    </a:lnTo>
                    <a:lnTo>
                      <a:pt x="1786382" y="521462"/>
                    </a:lnTo>
                    <a:lnTo>
                      <a:pt x="1782064" y="521462"/>
                    </a:lnTo>
                    <a:lnTo>
                      <a:pt x="4318" y="521462"/>
                    </a:lnTo>
                    <a:lnTo>
                      <a:pt x="0" y="521462"/>
                    </a:lnTo>
                    <a:lnTo>
                      <a:pt x="0" y="517144"/>
                    </a:lnTo>
                    <a:lnTo>
                      <a:pt x="0" y="4318"/>
                    </a:lnTo>
                    <a:lnTo>
                      <a:pt x="0" y="0"/>
                    </a:lnTo>
                    <a:lnTo>
                      <a:pt x="4318" y="0"/>
                    </a:lnTo>
                    <a:moveTo>
                      <a:pt x="4318" y="8509"/>
                    </a:moveTo>
                    <a:lnTo>
                      <a:pt x="4318" y="4191"/>
                    </a:lnTo>
                    <a:lnTo>
                      <a:pt x="8636" y="4191"/>
                    </a:lnTo>
                    <a:lnTo>
                      <a:pt x="8636" y="517017"/>
                    </a:lnTo>
                    <a:lnTo>
                      <a:pt x="4318" y="517017"/>
                    </a:lnTo>
                    <a:lnTo>
                      <a:pt x="4318" y="512699"/>
                    </a:lnTo>
                    <a:lnTo>
                      <a:pt x="1782064" y="512699"/>
                    </a:lnTo>
                    <a:lnTo>
                      <a:pt x="1782064" y="517017"/>
                    </a:lnTo>
                    <a:lnTo>
                      <a:pt x="1777746" y="517017"/>
                    </a:lnTo>
                    <a:lnTo>
                      <a:pt x="1777746" y="4318"/>
                    </a:lnTo>
                    <a:lnTo>
                      <a:pt x="1782064" y="4318"/>
                    </a:lnTo>
                    <a:lnTo>
                      <a:pt x="1782064" y="8636"/>
                    </a:lnTo>
                    <a:lnTo>
                      <a:pt x="4318" y="8636"/>
                    </a:lnTo>
                    <a:close/>
                  </a:path>
                </a:pathLst>
              </a:custGeom>
              <a:solidFill>
                <a:srgbClr val="000000"/>
              </a:solidFill>
            </p:spPr>
          </p:sp>
          <p:sp>
            <p:nvSpPr>
              <p:cNvPr id="14" name="Freeform 14"/>
              <p:cNvSpPr/>
              <p:nvPr/>
            </p:nvSpPr>
            <p:spPr>
              <a:xfrm>
                <a:off x="4674489" y="2471420"/>
                <a:ext cx="1111123" cy="512826"/>
              </a:xfrm>
              <a:custGeom>
                <a:avLst/>
                <a:gdLst/>
                <a:ahLst/>
                <a:cxnLst/>
                <a:rect l="l" t="t" r="r" b="b"/>
                <a:pathLst>
                  <a:path w="1111123" h="512826">
                    <a:moveTo>
                      <a:pt x="0" y="0"/>
                    </a:moveTo>
                    <a:lnTo>
                      <a:pt x="1111123" y="0"/>
                    </a:lnTo>
                    <a:lnTo>
                      <a:pt x="1111123" y="512826"/>
                    </a:lnTo>
                    <a:lnTo>
                      <a:pt x="0" y="512826"/>
                    </a:lnTo>
                    <a:close/>
                  </a:path>
                </a:pathLst>
              </a:custGeom>
              <a:solidFill>
                <a:srgbClr val="FFFFFF"/>
              </a:solidFill>
            </p:spPr>
          </p:sp>
          <p:sp>
            <p:nvSpPr>
              <p:cNvPr id="15" name="Freeform 15"/>
              <p:cNvSpPr/>
              <p:nvPr/>
            </p:nvSpPr>
            <p:spPr>
              <a:xfrm>
                <a:off x="4670171" y="2467102"/>
                <a:ext cx="1119759" cy="521589"/>
              </a:xfrm>
              <a:custGeom>
                <a:avLst/>
                <a:gdLst/>
                <a:ahLst/>
                <a:cxnLst/>
                <a:rect l="l" t="t" r="r" b="b"/>
                <a:pathLst>
                  <a:path w="1119759" h="521589">
                    <a:moveTo>
                      <a:pt x="4318" y="127"/>
                    </a:moveTo>
                    <a:lnTo>
                      <a:pt x="1115441" y="127"/>
                    </a:lnTo>
                    <a:lnTo>
                      <a:pt x="1119759" y="127"/>
                    </a:lnTo>
                    <a:lnTo>
                      <a:pt x="1119759" y="4445"/>
                    </a:lnTo>
                    <a:lnTo>
                      <a:pt x="1119759" y="517271"/>
                    </a:lnTo>
                    <a:lnTo>
                      <a:pt x="1119759" y="521589"/>
                    </a:lnTo>
                    <a:lnTo>
                      <a:pt x="1115441" y="521589"/>
                    </a:lnTo>
                    <a:lnTo>
                      <a:pt x="4318" y="521589"/>
                    </a:lnTo>
                    <a:lnTo>
                      <a:pt x="0" y="521589"/>
                    </a:lnTo>
                    <a:lnTo>
                      <a:pt x="0" y="517271"/>
                    </a:lnTo>
                    <a:lnTo>
                      <a:pt x="0" y="4318"/>
                    </a:lnTo>
                    <a:lnTo>
                      <a:pt x="0" y="0"/>
                    </a:lnTo>
                    <a:lnTo>
                      <a:pt x="4318" y="0"/>
                    </a:lnTo>
                    <a:moveTo>
                      <a:pt x="4318" y="8509"/>
                    </a:moveTo>
                    <a:lnTo>
                      <a:pt x="4318" y="4191"/>
                    </a:lnTo>
                    <a:lnTo>
                      <a:pt x="8636" y="4191"/>
                    </a:lnTo>
                    <a:lnTo>
                      <a:pt x="8636" y="517017"/>
                    </a:lnTo>
                    <a:lnTo>
                      <a:pt x="4318" y="517017"/>
                    </a:lnTo>
                    <a:lnTo>
                      <a:pt x="4318" y="512699"/>
                    </a:lnTo>
                    <a:lnTo>
                      <a:pt x="1115441" y="512699"/>
                    </a:lnTo>
                    <a:lnTo>
                      <a:pt x="1115441" y="517017"/>
                    </a:lnTo>
                    <a:lnTo>
                      <a:pt x="1111123" y="517017"/>
                    </a:lnTo>
                    <a:lnTo>
                      <a:pt x="1111123" y="4318"/>
                    </a:lnTo>
                    <a:lnTo>
                      <a:pt x="1115441" y="4318"/>
                    </a:lnTo>
                    <a:lnTo>
                      <a:pt x="1115441" y="8636"/>
                    </a:lnTo>
                    <a:lnTo>
                      <a:pt x="4318" y="8636"/>
                    </a:lnTo>
                    <a:close/>
                  </a:path>
                </a:pathLst>
              </a:custGeom>
              <a:solidFill>
                <a:srgbClr val="000000"/>
              </a:solidFill>
            </p:spPr>
          </p:sp>
          <p:sp>
            <p:nvSpPr>
              <p:cNvPr id="16" name="Freeform 16"/>
              <p:cNvSpPr/>
              <p:nvPr/>
            </p:nvSpPr>
            <p:spPr>
              <a:xfrm>
                <a:off x="486410" y="2471420"/>
                <a:ext cx="1025652" cy="512826"/>
              </a:xfrm>
              <a:custGeom>
                <a:avLst/>
                <a:gdLst/>
                <a:ahLst/>
                <a:cxnLst/>
                <a:rect l="l" t="t" r="r" b="b"/>
                <a:pathLst>
                  <a:path w="1025652" h="512826">
                    <a:moveTo>
                      <a:pt x="0" y="0"/>
                    </a:moveTo>
                    <a:lnTo>
                      <a:pt x="1025652" y="0"/>
                    </a:lnTo>
                    <a:lnTo>
                      <a:pt x="1025652" y="512826"/>
                    </a:lnTo>
                    <a:lnTo>
                      <a:pt x="0" y="512826"/>
                    </a:lnTo>
                    <a:close/>
                  </a:path>
                </a:pathLst>
              </a:custGeom>
              <a:solidFill>
                <a:srgbClr val="FFFFFF"/>
              </a:solidFill>
            </p:spPr>
          </p:sp>
          <p:sp>
            <p:nvSpPr>
              <p:cNvPr id="17" name="Freeform 17"/>
              <p:cNvSpPr/>
              <p:nvPr/>
            </p:nvSpPr>
            <p:spPr>
              <a:xfrm>
                <a:off x="482092" y="2467102"/>
                <a:ext cx="1034288" cy="521589"/>
              </a:xfrm>
              <a:custGeom>
                <a:avLst/>
                <a:gdLst/>
                <a:ahLst/>
                <a:cxnLst/>
                <a:rect l="l" t="t" r="r" b="b"/>
                <a:pathLst>
                  <a:path w="1034288" h="521589">
                    <a:moveTo>
                      <a:pt x="4318" y="127"/>
                    </a:moveTo>
                    <a:lnTo>
                      <a:pt x="1029970" y="127"/>
                    </a:lnTo>
                    <a:lnTo>
                      <a:pt x="1034288" y="127"/>
                    </a:lnTo>
                    <a:lnTo>
                      <a:pt x="1034288" y="4445"/>
                    </a:lnTo>
                    <a:lnTo>
                      <a:pt x="1034288" y="517271"/>
                    </a:lnTo>
                    <a:lnTo>
                      <a:pt x="1034288" y="521589"/>
                    </a:lnTo>
                    <a:lnTo>
                      <a:pt x="1029970" y="521589"/>
                    </a:lnTo>
                    <a:lnTo>
                      <a:pt x="4318" y="521589"/>
                    </a:lnTo>
                    <a:lnTo>
                      <a:pt x="0" y="521589"/>
                    </a:lnTo>
                    <a:lnTo>
                      <a:pt x="0" y="517271"/>
                    </a:lnTo>
                    <a:lnTo>
                      <a:pt x="0" y="4318"/>
                    </a:lnTo>
                    <a:lnTo>
                      <a:pt x="0" y="0"/>
                    </a:lnTo>
                    <a:lnTo>
                      <a:pt x="4318" y="0"/>
                    </a:lnTo>
                    <a:moveTo>
                      <a:pt x="4318" y="8509"/>
                    </a:moveTo>
                    <a:lnTo>
                      <a:pt x="4318" y="4191"/>
                    </a:lnTo>
                    <a:lnTo>
                      <a:pt x="8636" y="4191"/>
                    </a:lnTo>
                    <a:lnTo>
                      <a:pt x="8636" y="517017"/>
                    </a:lnTo>
                    <a:lnTo>
                      <a:pt x="4318" y="517017"/>
                    </a:lnTo>
                    <a:lnTo>
                      <a:pt x="4318" y="512699"/>
                    </a:lnTo>
                    <a:lnTo>
                      <a:pt x="1029970" y="512699"/>
                    </a:lnTo>
                    <a:lnTo>
                      <a:pt x="1029970" y="517017"/>
                    </a:lnTo>
                    <a:lnTo>
                      <a:pt x="1025652" y="517017"/>
                    </a:lnTo>
                    <a:lnTo>
                      <a:pt x="1025652" y="4318"/>
                    </a:lnTo>
                    <a:lnTo>
                      <a:pt x="1029970" y="4318"/>
                    </a:lnTo>
                    <a:lnTo>
                      <a:pt x="1029970" y="8636"/>
                    </a:lnTo>
                    <a:lnTo>
                      <a:pt x="4318" y="8636"/>
                    </a:lnTo>
                    <a:close/>
                  </a:path>
                </a:pathLst>
              </a:custGeom>
              <a:solidFill>
                <a:srgbClr val="000000"/>
              </a:solidFill>
            </p:spPr>
          </p:sp>
          <p:sp>
            <p:nvSpPr>
              <p:cNvPr id="18" name="Freeform 18"/>
              <p:cNvSpPr/>
              <p:nvPr/>
            </p:nvSpPr>
            <p:spPr>
              <a:xfrm>
                <a:off x="4879594" y="3753485"/>
                <a:ext cx="1025652" cy="512826"/>
              </a:xfrm>
              <a:custGeom>
                <a:avLst/>
                <a:gdLst/>
                <a:ahLst/>
                <a:cxnLst/>
                <a:rect l="l" t="t" r="r" b="b"/>
                <a:pathLst>
                  <a:path w="1025652" h="512826">
                    <a:moveTo>
                      <a:pt x="0" y="0"/>
                    </a:moveTo>
                    <a:lnTo>
                      <a:pt x="1025652" y="0"/>
                    </a:lnTo>
                    <a:lnTo>
                      <a:pt x="1025652" y="512826"/>
                    </a:lnTo>
                    <a:lnTo>
                      <a:pt x="0" y="512826"/>
                    </a:lnTo>
                    <a:close/>
                  </a:path>
                </a:pathLst>
              </a:custGeom>
              <a:solidFill>
                <a:srgbClr val="FFFFFF"/>
              </a:solidFill>
            </p:spPr>
          </p:sp>
          <p:sp>
            <p:nvSpPr>
              <p:cNvPr id="19" name="Freeform 19"/>
              <p:cNvSpPr/>
              <p:nvPr/>
            </p:nvSpPr>
            <p:spPr>
              <a:xfrm>
                <a:off x="4875276" y="3749294"/>
                <a:ext cx="1034288" cy="521462"/>
              </a:xfrm>
              <a:custGeom>
                <a:avLst/>
                <a:gdLst/>
                <a:ahLst/>
                <a:cxnLst/>
                <a:rect l="l" t="t" r="r" b="b"/>
                <a:pathLst>
                  <a:path w="1034288" h="521462">
                    <a:moveTo>
                      <a:pt x="4318" y="0"/>
                    </a:moveTo>
                    <a:lnTo>
                      <a:pt x="1029970" y="0"/>
                    </a:lnTo>
                    <a:lnTo>
                      <a:pt x="1034288" y="0"/>
                    </a:lnTo>
                    <a:lnTo>
                      <a:pt x="1034288" y="4318"/>
                    </a:lnTo>
                    <a:lnTo>
                      <a:pt x="1034288" y="517144"/>
                    </a:lnTo>
                    <a:lnTo>
                      <a:pt x="1034288" y="521462"/>
                    </a:lnTo>
                    <a:lnTo>
                      <a:pt x="1029970" y="521462"/>
                    </a:lnTo>
                    <a:lnTo>
                      <a:pt x="4318" y="521462"/>
                    </a:lnTo>
                    <a:lnTo>
                      <a:pt x="0" y="521462"/>
                    </a:lnTo>
                    <a:lnTo>
                      <a:pt x="0" y="517144"/>
                    </a:lnTo>
                    <a:lnTo>
                      <a:pt x="0" y="4318"/>
                    </a:lnTo>
                    <a:lnTo>
                      <a:pt x="0" y="0"/>
                    </a:lnTo>
                    <a:lnTo>
                      <a:pt x="4318" y="0"/>
                    </a:lnTo>
                    <a:moveTo>
                      <a:pt x="4318" y="8509"/>
                    </a:moveTo>
                    <a:lnTo>
                      <a:pt x="4318" y="4191"/>
                    </a:lnTo>
                    <a:lnTo>
                      <a:pt x="8636" y="4191"/>
                    </a:lnTo>
                    <a:lnTo>
                      <a:pt x="8636" y="517017"/>
                    </a:lnTo>
                    <a:lnTo>
                      <a:pt x="4318" y="517017"/>
                    </a:lnTo>
                    <a:lnTo>
                      <a:pt x="4318" y="512699"/>
                    </a:lnTo>
                    <a:lnTo>
                      <a:pt x="1029970" y="512699"/>
                    </a:lnTo>
                    <a:lnTo>
                      <a:pt x="1029970" y="517017"/>
                    </a:lnTo>
                    <a:lnTo>
                      <a:pt x="1025652" y="517017"/>
                    </a:lnTo>
                    <a:lnTo>
                      <a:pt x="1025652" y="4191"/>
                    </a:lnTo>
                    <a:lnTo>
                      <a:pt x="1029970" y="4191"/>
                    </a:lnTo>
                    <a:lnTo>
                      <a:pt x="1029970" y="8509"/>
                    </a:lnTo>
                    <a:lnTo>
                      <a:pt x="4318" y="8509"/>
                    </a:lnTo>
                    <a:close/>
                  </a:path>
                </a:pathLst>
              </a:custGeom>
              <a:solidFill>
                <a:srgbClr val="000000"/>
              </a:solidFill>
            </p:spPr>
          </p:sp>
          <p:sp>
            <p:nvSpPr>
              <p:cNvPr id="20" name="Freeform 20"/>
              <p:cNvSpPr/>
              <p:nvPr/>
            </p:nvSpPr>
            <p:spPr>
              <a:xfrm>
                <a:off x="486410" y="3924427"/>
                <a:ext cx="1025652" cy="512826"/>
              </a:xfrm>
              <a:custGeom>
                <a:avLst/>
                <a:gdLst/>
                <a:ahLst/>
                <a:cxnLst/>
                <a:rect l="l" t="t" r="r" b="b"/>
                <a:pathLst>
                  <a:path w="1025652" h="512826">
                    <a:moveTo>
                      <a:pt x="0" y="0"/>
                    </a:moveTo>
                    <a:lnTo>
                      <a:pt x="1025652" y="0"/>
                    </a:lnTo>
                    <a:lnTo>
                      <a:pt x="1025652" y="512826"/>
                    </a:lnTo>
                    <a:lnTo>
                      <a:pt x="0" y="512826"/>
                    </a:lnTo>
                    <a:close/>
                  </a:path>
                </a:pathLst>
              </a:custGeom>
              <a:solidFill>
                <a:srgbClr val="FFFFFF"/>
              </a:solidFill>
            </p:spPr>
          </p:sp>
          <p:sp>
            <p:nvSpPr>
              <p:cNvPr id="21" name="Freeform 21"/>
              <p:cNvSpPr/>
              <p:nvPr/>
            </p:nvSpPr>
            <p:spPr>
              <a:xfrm>
                <a:off x="482092" y="3920236"/>
                <a:ext cx="1034288" cy="521462"/>
              </a:xfrm>
              <a:custGeom>
                <a:avLst/>
                <a:gdLst/>
                <a:ahLst/>
                <a:cxnLst/>
                <a:rect l="l" t="t" r="r" b="b"/>
                <a:pathLst>
                  <a:path w="1034288" h="521462">
                    <a:moveTo>
                      <a:pt x="4318" y="0"/>
                    </a:moveTo>
                    <a:lnTo>
                      <a:pt x="1029970" y="0"/>
                    </a:lnTo>
                    <a:lnTo>
                      <a:pt x="1034288" y="0"/>
                    </a:lnTo>
                    <a:lnTo>
                      <a:pt x="1034288" y="4318"/>
                    </a:lnTo>
                    <a:lnTo>
                      <a:pt x="1034288" y="517144"/>
                    </a:lnTo>
                    <a:lnTo>
                      <a:pt x="1034288" y="521462"/>
                    </a:lnTo>
                    <a:lnTo>
                      <a:pt x="1029970" y="521462"/>
                    </a:lnTo>
                    <a:lnTo>
                      <a:pt x="4318" y="521462"/>
                    </a:lnTo>
                    <a:lnTo>
                      <a:pt x="0" y="521462"/>
                    </a:lnTo>
                    <a:lnTo>
                      <a:pt x="0" y="517144"/>
                    </a:lnTo>
                    <a:lnTo>
                      <a:pt x="0" y="4318"/>
                    </a:lnTo>
                    <a:lnTo>
                      <a:pt x="0" y="0"/>
                    </a:lnTo>
                    <a:lnTo>
                      <a:pt x="4318" y="0"/>
                    </a:lnTo>
                    <a:moveTo>
                      <a:pt x="4318" y="8509"/>
                    </a:moveTo>
                    <a:lnTo>
                      <a:pt x="4318" y="4191"/>
                    </a:lnTo>
                    <a:lnTo>
                      <a:pt x="8636" y="4191"/>
                    </a:lnTo>
                    <a:lnTo>
                      <a:pt x="8636" y="517017"/>
                    </a:lnTo>
                    <a:lnTo>
                      <a:pt x="4318" y="517017"/>
                    </a:lnTo>
                    <a:lnTo>
                      <a:pt x="4318" y="512699"/>
                    </a:lnTo>
                    <a:lnTo>
                      <a:pt x="1029970" y="512699"/>
                    </a:lnTo>
                    <a:lnTo>
                      <a:pt x="1029970" y="517017"/>
                    </a:lnTo>
                    <a:lnTo>
                      <a:pt x="1025652" y="517017"/>
                    </a:lnTo>
                    <a:lnTo>
                      <a:pt x="1025652" y="4191"/>
                    </a:lnTo>
                    <a:lnTo>
                      <a:pt x="1029970" y="4191"/>
                    </a:lnTo>
                    <a:lnTo>
                      <a:pt x="1029970" y="8509"/>
                    </a:lnTo>
                    <a:lnTo>
                      <a:pt x="4318" y="8509"/>
                    </a:lnTo>
                    <a:close/>
                  </a:path>
                </a:pathLst>
              </a:custGeom>
              <a:solidFill>
                <a:srgbClr val="000000"/>
              </a:solidFill>
            </p:spPr>
          </p:sp>
          <p:sp>
            <p:nvSpPr>
              <p:cNvPr id="22" name="Freeform 22"/>
              <p:cNvSpPr/>
              <p:nvPr/>
            </p:nvSpPr>
            <p:spPr>
              <a:xfrm>
                <a:off x="2366772" y="2215007"/>
                <a:ext cx="1623949" cy="2820543"/>
              </a:xfrm>
              <a:custGeom>
                <a:avLst/>
                <a:gdLst/>
                <a:ahLst/>
                <a:cxnLst/>
                <a:rect l="l" t="t" r="r" b="b"/>
                <a:pathLst>
                  <a:path w="1623949" h="2820543">
                    <a:moveTo>
                      <a:pt x="0" y="0"/>
                    </a:moveTo>
                    <a:lnTo>
                      <a:pt x="1623949" y="0"/>
                    </a:lnTo>
                    <a:lnTo>
                      <a:pt x="1623949" y="2820543"/>
                    </a:lnTo>
                    <a:lnTo>
                      <a:pt x="0" y="2820543"/>
                    </a:lnTo>
                    <a:close/>
                  </a:path>
                </a:pathLst>
              </a:custGeom>
              <a:solidFill>
                <a:srgbClr val="FFFFFF"/>
              </a:solidFill>
            </p:spPr>
          </p:sp>
          <p:sp>
            <p:nvSpPr>
              <p:cNvPr id="23" name="Freeform 23"/>
              <p:cNvSpPr/>
              <p:nvPr/>
            </p:nvSpPr>
            <p:spPr>
              <a:xfrm>
                <a:off x="2362454" y="2210689"/>
                <a:ext cx="1632585" cy="2829179"/>
              </a:xfrm>
              <a:custGeom>
                <a:avLst/>
                <a:gdLst/>
                <a:ahLst/>
                <a:cxnLst/>
                <a:rect l="l" t="t" r="r" b="b"/>
                <a:pathLst>
                  <a:path w="1632585" h="2829179">
                    <a:moveTo>
                      <a:pt x="4318" y="127"/>
                    </a:moveTo>
                    <a:lnTo>
                      <a:pt x="1628267" y="127"/>
                    </a:lnTo>
                    <a:lnTo>
                      <a:pt x="1632585" y="127"/>
                    </a:lnTo>
                    <a:lnTo>
                      <a:pt x="1632585" y="4445"/>
                    </a:lnTo>
                    <a:lnTo>
                      <a:pt x="1632585" y="2824861"/>
                    </a:lnTo>
                    <a:lnTo>
                      <a:pt x="1632585" y="2829179"/>
                    </a:lnTo>
                    <a:lnTo>
                      <a:pt x="1628267" y="2829179"/>
                    </a:lnTo>
                    <a:lnTo>
                      <a:pt x="4318" y="2829179"/>
                    </a:lnTo>
                    <a:lnTo>
                      <a:pt x="0" y="2829179"/>
                    </a:lnTo>
                    <a:lnTo>
                      <a:pt x="0" y="2824861"/>
                    </a:lnTo>
                    <a:lnTo>
                      <a:pt x="0" y="4318"/>
                    </a:lnTo>
                    <a:lnTo>
                      <a:pt x="0" y="0"/>
                    </a:lnTo>
                    <a:lnTo>
                      <a:pt x="4318" y="0"/>
                    </a:lnTo>
                    <a:moveTo>
                      <a:pt x="4318" y="8509"/>
                    </a:moveTo>
                    <a:lnTo>
                      <a:pt x="4318" y="4191"/>
                    </a:lnTo>
                    <a:lnTo>
                      <a:pt x="8636" y="4191"/>
                    </a:lnTo>
                    <a:lnTo>
                      <a:pt x="8636" y="2824861"/>
                    </a:lnTo>
                    <a:lnTo>
                      <a:pt x="4318" y="2824861"/>
                    </a:lnTo>
                    <a:lnTo>
                      <a:pt x="4318" y="2820543"/>
                    </a:lnTo>
                    <a:lnTo>
                      <a:pt x="1628267" y="2820543"/>
                    </a:lnTo>
                    <a:lnTo>
                      <a:pt x="1628267" y="2824861"/>
                    </a:lnTo>
                    <a:lnTo>
                      <a:pt x="1623949" y="2824861"/>
                    </a:lnTo>
                    <a:lnTo>
                      <a:pt x="1623949" y="4318"/>
                    </a:lnTo>
                    <a:lnTo>
                      <a:pt x="1628267" y="4318"/>
                    </a:lnTo>
                    <a:lnTo>
                      <a:pt x="1628267" y="8636"/>
                    </a:lnTo>
                    <a:lnTo>
                      <a:pt x="4318" y="8636"/>
                    </a:lnTo>
                    <a:close/>
                  </a:path>
                </a:pathLst>
              </a:custGeom>
              <a:solidFill>
                <a:srgbClr val="000000"/>
              </a:solidFill>
            </p:spPr>
          </p:sp>
          <p:sp>
            <p:nvSpPr>
              <p:cNvPr id="24" name="Freeform 24"/>
              <p:cNvSpPr/>
              <p:nvPr/>
            </p:nvSpPr>
            <p:spPr>
              <a:xfrm>
                <a:off x="3640201" y="1185164"/>
                <a:ext cx="654939" cy="8509"/>
              </a:xfrm>
              <a:custGeom>
                <a:avLst/>
                <a:gdLst/>
                <a:ahLst/>
                <a:cxnLst/>
                <a:rect l="l" t="t" r="r" b="b"/>
                <a:pathLst>
                  <a:path w="654939" h="8509">
                    <a:moveTo>
                      <a:pt x="0" y="0"/>
                    </a:moveTo>
                    <a:lnTo>
                      <a:pt x="654939" y="0"/>
                    </a:lnTo>
                    <a:lnTo>
                      <a:pt x="654939" y="8509"/>
                    </a:lnTo>
                    <a:lnTo>
                      <a:pt x="0" y="8509"/>
                    </a:lnTo>
                    <a:close/>
                  </a:path>
                </a:pathLst>
              </a:custGeom>
              <a:solidFill>
                <a:srgbClr val="000000"/>
              </a:solidFill>
            </p:spPr>
          </p:sp>
          <p:sp>
            <p:nvSpPr>
              <p:cNvPr id="25" name="Freeform 25"/>
              <p:cNvSpPr/>
              <p:nvPr/>
            </p:nvSpPr>
            <p:spPr>
              <a:xfrm>
                <a:off x="4280281" y="1159510"/>
                <a:ext cx="59817" cy="59944"/>
              </a:xfrm>
              <a:custGeom>
                <a:avLst/>
                <a:gdLst/>
                <a:ahLst/>
                <a:cxnLst/>
                <a:rect l="l" t="t" r="r" b="b"/>
                <a:pathLst>
                  <a:path w="59817" h="59944">
                    <a:moveTo>
                      <a:pt x="59817" y="29972"/>
                    </a:moveTo>
                    <a:lnTo>
                      <a:pt x="0" y="59944"/>
                    </a:lnTo>
                    <a:lnTo>
                      <a:pt x="14986" y="29972"/>
                    </a:lnTo>
                    <a:lnTo>
                      <a:pt x="0" y="0"/>
                    </a:lnTo>
                    <a:lnTo>
                      <a:pt x="59817" y="29972"/>
                    </a:lnTo>
                    <a:close/>
                  </a:path>
                </a:pathLst>
              </a:custGeom>
              <a:solidFill>
                <a:srgbClr val="000000"/>
              </a:solidFill>
            </p:spPr>
          </p:sp>
          <p:sp>
            <p:nvSpPr>
              <p:cNvPr id="26" name="Freeform 26"/>
              <p:cNvSpPr/>
              <p:nvPr/>
            </p:nvSpPr>
            <p:spPr>
              <a:xfrm>
                <a:off x="4270756" y="1149985"/>
                <a:ext cx="78867" cy="78994"/>
              </a:xfrm>
              <a:custGeom>
                <a:avLst/>
                <a:gdLst/>
                <a:ahLst/>
                <a:cxnLst/>
                <a:rect l="l" t="t" r="r" b="b"/>
                <a:pathLst>
                  <a:path w="78867" h="78994">
                    <a:moveTo>
                      <a:pt x="71247" y="43307"/>
                    </a:moveTo>
                    <a:lnTo>
                      <a:pt x="11430" y="73279"/>
                    </a:lnTo>
                    <a:lnTo>
                      <a:pt x="0" y="78994"/>
                    </a:lnTo>
                    <a:lnTo>
                      <a:pt x="5716" y="67564"/>
                    </a:lnTo>
                    <a:lnTo>
                      <a:pt x="20701" y="37592"/>
                    </a:lnTo>
                    <a:lnTo>
                      <a:pt x="24511" y="39497"/>
                    </a:lnTo>
                    <a:lnTo>
                      <a:pt x="20701" y="41402"/>
                    </a:lnTo>
                    <a:lnTo>
                      <a:pt x="5716" y="11430"/>
                    </a:lnTo>
                    <a:lnTo>
                      <a:pt x="0" y="0"/>
                    </a:lnTo>
                    <a:lnTo>
                      <a:pt x="11430" y="5715"/>
                    </a:lnTo>
                    <a:lnTo>
                      <a:pt x="71247" y="35687"/>
                    </a:lnTo>
                    <a:lnTo>
                      <a:pt x="78867" y="39497"/>
                    </a:lnTo>
                    <a:lnTo>
                      <a:pt x="71247" y="43307"/>
                    </a:lnTo>
                    <a:moveTo>
                      <a:pt x="67437" y="35687"/>
                    </a:moveTo>
                    <a:lnTo>
                      <a:pt x="69342" y="39497"/>
                    </a:lnTo>
                    <a:lnTo>
                      <a:pt x="67437" y="43307"/>
                    </a:lnTo>
                    <a:lnTo>
                      <a:pt x="7620" y="13335"/>
                    </a:lnTo>
                    <a:lnTo>
                      <a:pt x="9525" y="9525"/>
                    </a:lnTo>
                    <a:lnTo>
                      <a:pt x="13335" y="7620"/>
                    </a:lnTo>
                    <a:lnTo>
                      <a:pt x="28321" y="37592"/>
                    </a:lnTo>
                    <a:lnTo>
                      <a:pt x="29337" y="39497"/>
                    </a:lnTo>
                    <a:lnTo>
                      <a:pt x="28321" y="41402"/>
                    </a:lnTo>
                    <a:lnTo>
                      <a:pt x="13335" y="71374"/>
                    </a:lnTo>
                    <a:lnTo>
                      <a:pt x="9525" y="69469"/>
                    </a:lnTo>
                    <a:lnTo>
                      <a:pt x="7620" y="65659"/>
                    </a:lnTo>
                    <a:lnTo>
                      <a:pt x="67437" y="35687"/>
                    </a:lnTo>
                    <a:close/>
                  </a:path>
                </a:pathLst>
              </a:custGeom>
              <a:solidFill>
                <a:srgbClr val="000000"/>
              </a:solidFill>
            </p:spPr>
          </p:sp>
          <p:sp>
            <p:nvSpPr>
              <p:cNvPr id="27" name="Freeform 27"/>
              <p:cNvSpPr/>
              <p:nvPr/>
            </p:nvSpPr>
            <p:spPr>
              <a:xfrm>
                <a:off x="2007743" y="1185164"/>
                <a:ext cx="543814" cy="8509"/>
              </a:xfrm>
              <a:custGeom>
                <a:avLst/>
                <a:gdLst/>
                <a:ahLst/>
                <a:cxnLst/>
                <a:rect l="l" t="t" r="r" b="b"/>
                <a:pathLst>
                  <a:path w="543814" h="8509">
                    <a:moveTo>
                      <a:pt x="0" y="0"/>
                    </a:moveTo>
                    <a:lnTo>
                      <a:pt x="543814" y="0"/>
                    </a:lnTo>
                    <a:lnTo>
                      <a:pt x="543814" y="8509"/>
                    </a:lnTo>
                    <a:lnTo>
                      <a:pt x="0" y="8509"/>
                    </a:lnTo>
                    <a:close/>
                  </a:path>
                </a:pathLst>
              </a:custGeom>
              <a:solidFill>
                <a:srgbClr val="000000"/>
              </a:solidFill>
            </p:spPr>
          </p:sp>
          <p:sp>
            <p:nvSpPr>
              <p:cNvPr id="28" name="Freeform 28"/>
              <p:cNvSpPr/>
              <p:nvPr/>
            </p:nvSpPr>
            <p:spPr>
              <a:xfrm>
                <a:off x="2536698" y="1159510"/>
                <a:ext cx="59817" cy="59944"/>
              </a:xfrm>
              <a:custGeom>
                <a:avLst/>
                <a:gdLst/>
                <a:ahLst/>
                <a:cxnLst/>
                <a:rect l="l" t="t" r="r" b="b"/>
                <a:pathLst>
                  <a:path w="59817" h="59944">
                    <a:moveTo>
                      <a:pt x="59817" y="29972"/>
                    </a:moveTo>
                    <a:lnTo>
                      <a:pt x="0" y="59944"/>
                    </a:lnTo>
                    <a:lnTo>
                      <a:pt x="14986" y="29972"/>
                    </a:lnTo>
                    <a:lnTo>
                      <a:pt x="0" y="0"/>
                    </a:lnTo>
                    <a:lnTo>
                      <a:pt x="59817" y="29972"/>
                    </a:lnTo>
                    <a:close/>
                  </a:path>
                </a:pathLst>
              </a:custGeom>
              <a:solidFill>
                <a:srgbClr val="000000"/>
              </a:solidFill>
            </p:spPr>
          </p:sp>
          <p:sp>
            <p:nvSpPr>
              <p:cNvPr id="29" name="Freeform 29"/>
              <p:cNvSpPr/>
              <p:nvPr/>
            </p:nvSpPr>
            <p:spPr>
              <a:xfrm>
                <a:off x="2527173" y="1149985"/>
                <a:ext cx="78867" cy="78994"/>
              </a:xfrm>
              <a:custGeom>
                <a:avLst/>
                <a:gdLst/>
                <a:ahLst/>
                <a:cxnLst/>
                <a:rect l="l" t="t" r="r" b="b"/>
                <a:pathLst>
                  <a:path w="78867" h="78994">
                    <a:moveTo>
                      <a:pt x="71247" y="43307"/>
                    </a:moveTo>
                    <a:lnTo>
                      <a:pt x="11430" y="73279"/>
                    </a:lnTo>
                    <a:lnTo>
                      <a:pt x="0" y="78994"/>
                    </a:lnTo>
                    <a:lnTo>
                      <a:pt x="5715" y="67564"/>
                    </a:lnTo>
                    <a:lnTo>
                      <a:pt x="20701" y="37592"/>
                    </a:lnTo>
                    <a:lnTo>
                      <a:pt x="24511" y="39497"/>
                    </a:lnTo>
                    <a:lnTo>
                      <a:pt x="20701" y="41402"/>
                    </a:lnTo>
                    <a:lnTo>
                      <a:pt x="5715" y="11430"/>
                    </a:lnTo>
                    <a:lnTo>
                      <a:pt x="0" y="0"/>
                    </a:lnTo>
                    <a:lnTo>
                      <a:pt x="11430" y="5715"/>
                    </a:lnTo>
                    <a:lnTo>
                      <a:pt x="71247" y="35687"/>
                    </a:lnTo>
                    <a:lnTo>
                      <a:pt x="78867" y="39497"/>
                    </a:lnTo>
                    <a:lnTo>
                      <a:pt x="71247" y="43307"/>
                    </a:lnTo>
                    <a:moveTo>
                      <a:pt x="67437" y="35687"/>
                    </a:moveTo>
                    <a:lnTo>
                      <a:pt x="69342" y="39497"/>
                    </a:lnTo>
                    <a:lnTo>
                      <a:pt x="67437" y="43307"/>
                    </a:lnTo>
                    <a:lnTo>
                      <a:pt x="7620" y="13335"/>
                    </a:lnTo>
                    <a:lnTo>
                      <a:pt x="9525" y="9525"/>
                    </a:lnTo>
                    <a:lnTo>
                      <a:pt x="13335" y="7620"/>
                    </a:lnTo>
                    <a:lnTo>
                      <a:pt x="28321" y="37592"/>
                    </a:lnTo>
                    <a:lnTo>
                      <a:pt x="29337" y="39497"/>
                    </a:lnTo>
                    <a:lnTo>
                      <a:pt x="28321" y="41402"/>
                    </a:lnTo>
                    <a:lnTo>
                      <a:pt x="13335" y="71374"/>
                    </a:lnTo>
                    <a:lnTo>
                      <a:pt x="9525" y="69469"/>
                    </a:lnTo>
                    <a:lnTo>
                      <a:pt x="7620" y="65659"/>
                    </a:lnTo>
                    <a:lnTo>
                      <a:pt x="67437" y="35687"/>
                    </a:lnTo>
                    <a:close/>
                  </a:path>
                </a:pathLst>
              </a:custGeom>
              <a:solidFill>
                <a:srgbClr val="000000"/>
              </a:solidFill>
            </p:spPr>
          </p:sp>
          <p:sp>
            <p:nvSpPr>
              <p:cNvPr id="30" name="Freeform 30"/>
              <p:cNvSpPr/>
              <p:nvPr/>
            </p:nvSpPr>
            <p:spPr>
              <a:xfrm>
                <a:off x="5226177" y="1445768"/>
                <a:ext cx="16637" cy="971296"/>
              </a:xfrm>
              <a:custGeom>
                <a:avLst/>
                <a:gdLst/>
                <a:ahLst/>
                <a:cxnLst/>
                <a:rect l="l" t="t" r="r" b="b"/>
                <a:pathLst>
                  <a:path w="16637" h="971296">
                    <a:moveTo>
                      <a:pt x="16637" y="127"/>
                    </a:moveTo>
                    <a:lnTo>
                      <a:pt x="8509" y="971296"/>
                    </a:lnTo>
                    <a:lnTo>
                      <a:pt x="0" y="971169"/>
                    </a:lnTo>
                    <a:lnTo>
                      <a:pt x="8128" y="0"/>
                    </a:lnTo>
                    <a:close/>
                  </a:path>
                </a:pathLst>
              </a:custGeom>
              <a:solidFill>
                <a:srgbClr val="000000"/>
              </a:solidFill>
            </p:spPr>
          </p:sp>
          <p:sp>
            <p:nvSpPr>
              <p:cNvPr id="31" name="Freeform 31"/>
              <p:cNvSpPr/>
              <p:nvPr/>
            </p:nvSpPr>
            <p:spPr>
              <a:xfrm>
                <a:off x="5200650" y="2401824"/>
                <a:ext cx="59817" cy="60071"/>
              </a:xfrm>
              <a:custGeom>
                <a:avLst/>
                <a:gdLst/>
                <a:ahLst/>
                <a:cxnLst/>
                <a:rect l="l" t="t" r="r" b="b"/>
                <a:pathLst>
                  <a:path w="59817" h="60071">
                    <a:moveTo>
                      <a:pt x="29464" y="60071"/>
                    </a:moveTo>
                    <a:lnTo>
                      <a:pt x="0" y="0"/>
                    </a:lnTo>
                    <a:lnTo>
                      <a:pt x="29718" y="15240"/>
                    </a:lnTo>
                    <a:lnTo>
                      <a:pt x="59817" y="508"/>
                    </a:lnTo>
                    <a:lnTo>
                      <a:pt x="29337" y="60071"/>
                    </a:lnTo>
                    <a:close/>
                  </a:path>
                </a:pathLst>
              </a:custGeom>
              <a:solidFill>
                <a:srgbClr val="000000"/>
              </a:solidFill>
            </p:spPr>
          </p:sp>
          <p:sp>
            <p:nvSpPr>
              <p:cNvPr id="32" name="Freeform 32"/>
              <p:cNvSpPr/>
              <p:nvPr/>
            </p:nvSpPr>
            <p:spPr>
              <a:xfrm>
                <a:off x="5191125" y="2392172"/>
                <a:ext cx="78994" cy="79375"/>
              </a:xfrm>
              <a:custGeom>
                <a:avLst/>
                <a:gdLst/>
                <a:ahLst/>
                <a:cxnLst/>
                <a:rect l="l" t="t" r="r" b="b"/>
                <a:pathLst>
                  <a:path w="78994" h="79375">
                    <a:moveTo>
                      <a:pt x="35052" y="71628"/>
                    </a:moveTo>
                    <a:lnTo>
                      <a:pt x="5588" y="11557"/>
                    </a:lnTo>
                    <a:lnTo>
                      <a:pt x="0" y="0"/>
                    </a:lnTo>
                    <a:lnTo>
                      <a:pt x="11430" y="5842"/>
                    </a:lnTo>
                    <a:lnTo>
                      <a:pt x="41148" y="21082"/>
                    </a:lnTo>
                    <a:lnTo>
                      <a:pt x="39243" y="24892"/>
                    </a:lnTo>
                    <a:lnTo>
                      <a:pt x="37338" y="21082"/>
                    </a:lnTo>
                    <a:lnTo>
                      <a:pt x="67437" y="6350"/>
                    </a:lnTo>
                    <a:lnTo>
                      <a:pt x="78994" y="762"/>
                    </a:lnTo>
                    <a:lnTo>
                      <a:pt x="73152" y="12192"/>
                    </a:lnTo>
                    <a:lnTo>
                      <a:pt x="42672" y="71755"/>
                    </a:lnTo>
                    <a:lnTo>
                      <a:pt x="38735" y="79375"/>
                    </a:lnTo>
                    <a:lnTo>
                      <a:pt x="34925" y="71755"/>
                    </a:lnTo>
                    <a:moveTo>
                      <a:pt x="42545" y="67945"/>
                    </a:moveTo>
                    <a:lnTo>
                      <a:pt x="38736" y="69850"/>
                    </a:lnTo>
                    <a:lnTo>
                      <a:pt x="34926" y="67945"/>
                    </a:lnTo>
                    <a:lnTo>
                      <a:pt x="65406" y="8382"/>
                    </a:lnTo>
                    <a:lnTo>
                      <a:pt x="69216" y="10287"/>
                    </a:lnTo>
                    <a:lnTo>
                      <a:pt x="71120" y="14097"/>
                    </a:lnTo>
                    <a:lnTo>
                      <a:pt x="41022" y="28829"/>
                    </a:lnTo>
                    <a:lnTo>
                      <a:pt x="39117" y="29718"/>
                    </a:lnTo>
                    <a:lnTo>
                      <a:pt x="37212" y="28702"/>
                    </a:lnTo>
                    <a:lnTo>
                      <a:pt x="7494" y="13462"/>
                    </a:lnTo>
                    <a:lnTo>
                      <a:pt x="9399" y="9652"/>
                    </a:lnTo>
                    <a:lnTo>
                      <a:pt x="13208" y="7747"/>
                    </a:lnTo>
                    <a:lnTo>
                      <a:pt x="42673" y="67818"/>
                    </a:lnTo>
                    <a:close/>
                  </a:path>
                </a:pathLst>
              </a:custGeom>
              <a:solidFill>
                <a:srgbClr val="000000"/>
              </a:solidFill>
            </p:spPr>
          </p:sp>
          <p:sp>
            <p:nvSpPr>
              <p:cNvPr id="33" name="Freeform 33"/>
              <p:cNvSpPr/>
              <p:nvPr/>
            </p:nvSpPr>
            <p:spPr>
              <a:xfrm>
                <a:off x="1512062" y="2723642"/>
                <a:ext cx="800227" cy="8509"/>
              </a:xfrm>
              <a:custGeom>
                <a:avLst/>
                <a:gdLst/>
                <a:ahLst/>
                <a:cxnLst/>
                <a:rect l="l" t="t" r="r" b="b"/>
                <a:pathLst>
                  <a:path w="800227" h="8509">
                    <a:moveTo>
                      <a:pt x="0" y="0"/>
                    </a:moveTo>
                    <a:lnTo>
                      <a:pt x="800227" y="0"/>
                    </a:lnTo>
                    <a:lnTo>
                      <a:pt x="800227" y="8509"/>
                    </a:lnTo>
                    <a:lnTo>
                      <a:pt x="0" y="8509"/>
                    </a:lnTo>
                    <a:close/>
                  </a:path>
                </a:pathLst>
              </a:custGeom>
              <a:solidFill>
                <a:srgbClr val="000000"/>
              </a:solidFill>
            </p:spPr>
          </p:sp>
          <p:sp>
            <p:nvSpPr>
              <p:cNvPr id="34" name="Freeform 34"/>
              <p:cNvSpPr/>
              <p:nvPr/>
            </p:nvSpPr>
            <p:spPr>
              <a:xfrm>
                <a:off x="2297303" y="2697861"/>
                <a:ext cx="59817" cy="59944"/>
              </a:xfrm>
              <a:custGeom>
                <a:avLst/>
                <a:gdLst/>
                <a:ahLst/>
                <a:cxnLst/>
                <a:rect l="l" t="t" r="r" b="b"/>
                <a:pathLst>
                  <a:path w="59817" h="59944">
                    <a:moveTo>
                      <a:pt x="59817" y="29972"/>
                    </a:moveTo>
                    <a:lnTo>
                      <a:pt x="0" y="59944"/>
                    </a:lnTo>
                    <a:lnTo>
                      <a:pt x="14986" y="29972"/>
                    </a:lnTo>
                    <a:lnTo>
                      <a:pt x="0" y="0"/>
                    </a:lnTo>
                    <a:lnTo>
                      <a:pt x="59817" y="29972"/>
                    </a:lnTo>
                    <a:close/>
                  </a:path>
                </a:pathLst>
              </a:custGeom>
              <a:solidFill>
                <a:srgbClr val="000000"/>
              </a:solidFill>
            </p:spPr>
          </p:sp>
          <p:sp>
            <p:nvSpPr>
              <p:cNvPr id="35" name="Freeform 35"/>
              <p:cNvSpPr/>
              <p:nvPr/>
            </p:nvSpPr>
            <p:spPr>
              <a:xfrm>
                <a:off x="2287778" y="2688463"/>
                <a:ext cx="78867" cy="78994"/>
              </a:xfrm>
              <a:custGeom>
                <a:avLst/>
                <a:gdLst/>
                <a:ahLst/>
                <a:cxnLst/>
                <a:rect l="l" t="t" r="r" b="b"/>
                <a:pathLst>
                  <a:path w="78867" h="78994">
                    <a:moveTo>
                      <a:pt x="71247" y="43307"/>
                    </a:moveTo>
                    <a:lnTo>
                      <a:pt x="11430" y="73279"/>
                    </a:lnTo>
                    <a:lnTo>
                      <a:pt x="0" y="78994"/>
                    </a:lnTo>
                    <a:lnTo>
                      <a:pt x="5715" y="67564"/>
                    </a:lnTo>
                    <a:lnTo>
                      <a:pt x="20701" y="37592"/>
                    </a:lnTo>
                    <a:lnTo>
                      <a:pt x="24511" y="39497"/>
                    </a:lnTo>
                    <a:lnTo>
                      <a:pt x="20701" y="41402"/>
                    </a:lnTo>
                    <a:lnTo>
                      <a:pt x="5715" y="11430"/>
                    </a:lnTo>
                    <a:lnTo>
                      <a:pt x="0" y="0"/>
                    </a:lnTo>
                    <a:lnTo>
                      <a:pt x="11430" y="5715"/>
                    </a:lnTo>
                    <a:lnTo>
                      <a:pt x="71247" y="35687"/>
                    </a:lnTo>
                    <a:lnTo>
                      <a:pt x="78867" y="39497"/>
                    </a:lnTo>
                    <a:lnTo>
                      <a:pt x="71247" y="43307"/>
                    </a:lnTo>
                    <a:moveTo>
                      <a:pt x="67437" y="35687"/>
                    </a:moveTo>
                    <a:lnTo>
                      <a:pt x="69342" y="39497"/>
                    </a:lnTo>
                    <a:lnTo>
                      <a:pt x="67437" y="43307"/>
                    </a:lnTo>
                    <a:lnTo>
                      <a:pt x="7620" y="13335"/>
                    </a:lnTo>
                    <a:lnTo>
                      <a:pt x="9525" y="9525"/>
                    </a:lnTo>
                    <a:lnTo>
                      <a:pt x="13335" y="7620"/>
                    </a:lnTo>
                    <a:lnTo>
                      <a:pt x="28321" y="37592"/>
                    </a:lnTo>
                    <a:lnTo>
                      <a:pt x="29337" y="39497"/>
                    </a:lnTo>
                    <a:lnTo>
                      <a:pt x="28321" y="41402"/>
                    </a:lnTo>
                    <a:lnTo>
                      <a:pt x="13335" y="71374"/>
                    </a:lnTo>
                    <a:lnTo>
                      <a:pt x="9525" y="69469"/>
                    </a:lnTo>
                    <a:lnTo>
                      <a:pt x="7620" y="65659"/>
                    </a:lnTo>
                    <a:lnTo>
                      <a:pt x="67437" y="35687"/>
                    </a:lnTo>
                    <a:close/>
                  </a:path>
                </a:pathLst>
              </a:custGeom>
              <a:solidFill>
                <a:srgbClr val="000000"/>
              </a:solidFill>
            </p:spPr>
          </p:sp>
          <p:sp>
            <p:nvSpPr>
              <p:cNvPr id="36" name="Freeform 36"/>
              <p:cNvSpPr/>
              <p:nvPr/>
            </p:nvSpPr>
            <p:spPr>
              <a:xfrm>
                <a:off x="3990721" y="3997071"/>
                <a:ext cx="834390" cy="9906"/>
              </a:xfrm>
              <a:custGeom>
                <a:avLst/>
                <a:gdLst/>
                <a:ahLst/>
                <a:cxnLst/>
                <a:rect l="l" t="t" r="r" b="b"/>
                <a:pathLst>
                  <a:path w="834390" h="9906">
                    <a:moveTo>
                      <a:pt x="0" y="0"/>
                    </a:moveTo>
                    <a:lnTo>
                      <a:pt x="834390" y="1397"/>
                    </a:lnTo>
                    <a:lnTo>
                      <a:pt x="834390" y="9906"/>
                    </a:lnTo>
                    <a:lnTo>
                      <a:pt x="0" y="8509"/>
                    </a:lnTo>
                    <a:close/>
                  </a:path>
                </a:pathLst>
              </a:custGeom>
              <a:solidFill>
                <a:srgbClr val="000000"/>
              </a:solidFill>
            </p:spPr>
          </p:sp>
          <p:sp>
            <p:nvSpPr>
              <p:cNvPr id="37" name="Freeform 37"/>
              <p:cNvSpPr/>
              <p:nvPr/>
            </p:nvSpPr>
            <p:spPr>
              <a:xfrm>
                <a:off x="4810125" y="3972687"/>
                <a:ext cx="59817" cy="59944"/>
              </a:xfrm>
              <a:custGeom>
                <a:avLst/>
                <a:gdLst/>
                <a:ahLst/>
                <a:cxnLst/>
                <a:rect l="l" t="t" r="r" b="b"/>
                <a:pathLst>
                  <a:path w="59817" h="59944">
                    <a:moveTo>
                      <a:pt x="59817" y="30099"/>
                    </a:moveTo>
                    <a:lnTo>
                      <a:pt x="0" y="59944"/>
                    </a:lnTo>
                    <a:lnTo>
                      <a:pt x="14986" y="29972"/>
                    </a:lnTo>
                    <a:lnTo>
                      <a:pt x="127" y="0"/>
                    </a:lnTo>
                    <a:lnTo>
                      <a:pt x="59817" y="29972"/>
                    </a:lnTo>
                    <a:close/>
                  </a:path>
                </a:pathLst>
              </a:custGeom>
              <a:solidFill>
                <a:srgbClr val="000000"/>
              </a:solidFill>
            </p:spPr>
          </p:sp>
          <p:sp>
            <p:nvSpPr>
              <p:cNvPr id="38" name="Freeform 38"/>
              <p:cNvSpPr/>
              <p:nvPr/>
            </p:nvSpPr>
            <p:spPr>
              <a:xfrm>
                <a:off x="4800600" y="3963289"/>
                <a:ext cx="78867" cy="78994"/>
              </a:xfrm>
              <a:custGeom>
                <a:avLst/>
                <a:gdLst/>
                <a:ahLst/>
                <a:cxnLst/>
                <a:rect l="l" t="t" r="r" b="b"/>
                <a:pathLst>
                  <a:path w="78867" h="78994">
                    <a:moveTo>
                      <a:pt x="71247" y="43434"/>
                    </a:moveTo>
                    <a:lnTo>
                      <a:pt x="11430" y="73279"/>
                    </a:lnTo>
                    <a:lnTo>
                      <a:pt x="0" y="78994"/>
                    </a:lnTo>
                    <a:lnTo>
                      <a:pt x="5715" y="67564"/>
                    </a:lnTo>
                    <a:lnTo>
                      <a:pt x="20701" y="37592"/>
                    </a:lnTo>
                    <a:lnTo>
                      <a:pt x="24511" y="39497"/>
                    </a:lnTo>
                    <a:lnTo>
                      <a:pt x="20701" y="41402"/>
                    </a:lnTo>
                    <a:lnTo>
                      <a:pt x="5842" y="11430"/>
                    </a:lnTo>
                    <a:lnTo>
                      <a:pt x="127" y="0"/>
                    </a:lnTo>
                    <a:lnTo>
                      <a:pt x="11557" y="5716"/>
                    </a:lnTo>
                    <a:lnTo>
                      <a:pt x="71247" y="35687"/>
                    </a:lnTo>
                    <a:lnTo>
                      <a:pt x="78867" y="39497"/>
                    </a:lnTo>
                    <a:lnTo>
                      <a:pt x="71247" y="43307"/>
                    </a:lnTo>
                    <a:moveTo>
                      <a:pt x="67437" y="35687"/>
                    </a:moveTo>
                    <a:lnTo>
                      <a:pt x="69342" y="39497"/>
                    </a:lnTo>
                    <a:lnTo>
                      <a:pt x="67437" y="43307"/>
                    </a:lnTo>
                    <a:lnTo>
                      <a:pt x="7747" y="13335"/>
                    </a:lnTo>
                    <a:lnTo>
                      <a:pt x="9652" y="9525"/>
                    </a:lnTo>
                    <a:lnTo>
                      <a:pt x="13462" y="7620"/>
                    </a:lnTo>
                    <a:lnTo>
                      <a:pt x="28321" y="37592"/>
                    </a:lnTo>
                    <a:lnTo>
                      <a:pt x="29210" y="39497"/>
                    </a:lnTo>
                    <a:lnTo>
                      <a:pt x="28194" y="41402"/>
                    </a:lnTo>
                    <a:lnTo>
                      <a:pt x="13208" y="71374"/>
                    </a:lnTo>
                    <a:lnTo>
                      <a:pt x="9398" y="69469"/>
                    </a:lnTo>
                    <a:lnTo>
                      <a:pt x="7493" y="65659"/>
                    </a:lnTo>
                    <a:lnTo>
                      <a:pt x="67310" y="35814"/>
                    </a:lnTo>
                    <a:close/>
                  </a:path>
                </a:pathLst>
              </a:custGeom>
              <a:solidFill>
                <a:srgbClr val="000000"/>
              </a:solidFill>
            </p:spPr>
          </p:sp>
          <p:sp>
            <p:nvSpPr>
              <p:cNvPr id="39" name="Freeform 39"/>
              <p:cNvSpPr/>
              <p:nvPr/>
            </p:nvSpPr>
            <p:spPr>
              <a:xfrm>
                <a:off x="1566545" y="4176649"/>
                <a:ext cx="783209" cy="8509"/>
              </a:xfrm>
              <a:custGeom>
                <a:avLst/>
                <a:gdLst/>
                <a:ahLst/>
                <a:cxnLst/>
                <a:rect l="l" t="t" r="r" b="b"/>
                <a:pathLst>
                  <a:path w="783209" h="8509">
                    <a:moveTo>
                      <a:pt x="783082" y="8509"/>
                    </a:moveTo>
                    <a:lnTo>
                      <a:pt x="0" y="8509"/>
                    </a:lnTo>
                    <a:lnTo>
                      <a:pt x="0" y="0"/>
                    </a:lnTo>
                    <a:lnTo>
                      <a:pt x="783209" y="0"/>
                    </a:lnTo>
                    <a:close/>
                  </a:path>
                </a:pathLst>
              </a:custGeom>
              <a:solidFill>
                <a:srgbClr val="000000"/>
              </a:solidFill>
            </p:spPr>
          </p:sp>
          <p:sp>
            <p:nvSpPr>
              <p:cNvPr id="40" name="Freeform 40"/>
              <p:cNvSpPr/>
              <p:nvPr/>
            </p:nvSpPr>
            <p:spPr>
              <a:xfrm>
                <a:off x="1521587" y="4150868"/>
                <a:ext cx="59817" cy="59944"/>
              </a:xfrm>
              <a:custGeom>
                <a:avLst/>
                <a:gdLst/>
                <a:ahLst/>
                <a:cxnLst/>
                <a:rect l="l" t="t" r="r" b="b"/>
                <a:pathLst>
                  <a:path w="59817" h="59944">
                    <a:moveTo>
                      <a:pt x="0" y="29972"/>
                    </a:moveTo>
                    <a:lnTo>
                      <a:pt x="59817" y="0"/>
                    </a:lnTo>
                    <a:lnTo>
                      <a:pt x="44831" y="29972"/>
                    </a:lnTo>
                    <a:lnTo>
                      <a:pt x="59817" y="59944"/>
                    </a:lnTo>
                    <a:lnTo>
                      <a:pt x="0" y="29972"/>
                    </a:lnTo>
                    <a:close/>
                  </a:path>
                </a:pathLst>
              </a:custGeom>
              <a:solidFill>
                <a:srgbClr val="000000"/>
              </a:solidFill>
            </p:spPr>
          </p:sp>
          <p:sp>
            <p:nvSpPr>
              <p:cNvPr id="41" name="Freeform 41"/>
              <p:cNvSpPr/>
              <p:nvPr/>
            </p:nvSpPr>
            <p:spPr>
              <a:xfrm>
                <a:off x="1512062" y="4141343"/>
                <a:ext cx="78867" cy="78994"/>
              </a:xfrm>
              <a:custGeom>
                <a:avLst/>
                <a:gdLst/>
                <a:ahLst/>
                <a:cxnLst/>
                <a:rect l="l" t="t" r="r" b="b"/>
                <a:pathLst>
                  <a:path w="78867" h="78994">
                    <a:moveTo>
                      <a:pt x="7620" y="35687"/>
                    </a:moveTo>
                    <a:lnTo>
                      <a:pt x="67437" y="5715"/>
                    </a:lnTo>
                    <a:lnTo>
                      <a:pt x="78867" y="0"/>
                    </a:lnTo>
                    <a:lnTo>
                      <a:pt x="73152" y="11430"/>
                    </a:lnTo>
                    <a:lnTo>
                      <a:pt x="58166" y="41402"/>
                    </a:lnTo>
                    <a:lnTo>
                      <a:pt x="54356" y="39497"/>
                    </a:lnTo>
                    <a:lnTo>
                      <a:pt x="58166" y="37592"/>
                    </a:lnTo>
                    <a:lnTo>
                      <a:pt x="73152" y="67564"/>
                    </a:lnTo>
                    <a:lnTo>
                      <a:pt x="78867" y="78994"/>
                    </a:lnTo>
                    <a:lnTo>
                      <a:pt x="67437" y="73278"/>
                    </a:lnTo>
                    <a:lnTo>
                      <a:pt x="7620" y="43307"/>
                    </a:lnTo>
                    <a:lnTo>
                      <a:pt x="0" y="39497"/>
                    </a:lnTo>
                    <a:lnTo>
                      <a:pt x="7620" y="35687"/>
                    </a:lnTo>
                    <a:moveTo>
                      <a:pt x="11430" y="43307"/>
                    </a:moveTo>
                    <a:lnTo>
                      <a:pt x="9525" y="39497"/>
                    </a:lnTo>
                    <a:lnTo>
                      <a:pt x="11430" y="35687"/>
                    </a:lnTo>
                    <a:lnTo>
                      <a:pt x="71247" y="65659"/>
                    </a:lnTo>
                    <a:lnTo>
                      <a:pt x="69342" y="69469"/>
                    </a:lnTo>
                    <a:lnTo>
                      <a:pt x="65532" y="71374"/>
                    </a:lnTo>
                    <a:lnTo>
                      <a:pt x="50546" y="41402"/>
                    </a:lnTo>
                    <a:lnTo>
                      <a:pt x="49530" y="39497"/>
                    </a:lnTo>
                    <a:lnTo>
                      <a:pt x="50546" y="37592"/>
                    </a:lnTo>
                    <a:lnTo>
                      <a:pt x="65532" y="7620"/>
                    </a:lnTo>
                    <a:lnTo>
                      <a:pt x="69342" y="9525"/>
                    </a:lnTo>
                    <a:lnTo>
                      <a:pt x="71247" y="13335"/>
                    </a:lnTo>
                    <a:lnTo>
                      <a:pt x="11430" y="43307"/>
                    </a:lnTo>
                    <a:close/>
                  </a:path>
                </a:pathLst>
              </a:custGeom>
              <a:solidFill>
                <a:srgbClr val="000000"/>
              </a:solidFill>
            </p:spPr>
          </p:sp>
          <p:sp>
            <p:nvSpPr>
              <p:cNvPr id="42" name="Freeform 42"/>
              <p:cNvSpPr/>
              <p:nvPr/>
            </p:nvSpPr>
            <p:spPr>
              <a:xfrm>
                <a:off x="4045077" y="2809113"/>
                <a:ext cx="574929" cy="8509"/>
              </a:xfrm>
              <a:custGeom>
                <a:avLst/>
                <a:gdLst/>
                <a:ahLst/>
                <a:cxnLst/>
                <a:rect l="l" t="t" r="r" b="b"/>
                <a:pathLst>
                  <a:path w="574929" h="8509">
                    <a:moveTo>
                      <a:pt x="0" y="0"/>
                    </a:moveTo>
                    <a:lnTo>
                      <a:pt x="574929" y="0"/>
                    </a:lnTo>
                    <a:lnTo>
                      <a:pt x="574929" y="8509"/>
                    </a:lnTo>
                    <a:lnTo>
                      <a:pt x="0" y="8509"/>
                    </a:lnTo>
                    <a:close/>
                  </a:path>
                </a:pathLst>
              </a:custGeom>
              <a:solidFill>
                <a:srgbClr val="000000"/>
              </a:solidFill>
            </p:spPr>
          </p:sp>
          <p:sp>
            <p:nvSpPr>
              <p:cNvPr id="43" name="Freeform 43"/>
              <p:cNvSpPr/>
              <p:nvPr/>
            </p:nvSpPr>
            <p:spPr>
              <a:xfrm>
                <a:off x="4000246" y="2783332"/>
                <a:ext cx="59817" cy="59944"/>
              </a:xfrm>
              <a:custGeom>
                <a:avLst/>
                <a:gdLst/>
                <a:ahLst/>
                <a:cxnLst/>
                <a:rect l="l" t="t" r="r" b="b"/>
                <a:pathLst>
                  <a:path w="59817" h="59944">
                    <a:moveTo>
                      <a:pt x="0" y="29972"/>
                    </a:moveTo>
                    <a:lnTo>
                      <a:pt x="59817" y="0"/>
                    </a:lnTo>
                    <a:lnTo>
                      <a:pt x="44831" y="29972"/>
                    </a:lnTo>
                    <a:lnTo>
                      <a:pt x="59817" y="59944"/>
                    </a:lnTo>
                    <a:lnTo>
                      <a:pt x="0" y="29972"/>
                    </a:lnTo>
                    <a:close/>
                  </a:path>
                </a:pathLst>
              </a:custGeom>
              <a:solidFill>
                <a:srgbClr val="000000"/>
              </a:solidFill>
            </p:spPr>
          </p:sp>
          <p:sp>
            <p:nvSpPr>
              <p:cNvPr id="44" name="Freeform 44"/>
              <p:cNvSpPr/>
              <p:nvPr/>
            </p:nvSpPr>
            <p:spPr>
              <a:xfrm>
                <a:off x="3990721" y="2773807"/>
                <a:ext cx="78867" cy="78994"/>
              </a:xfrm>
              <a:custGeom>
                <a:avLst/>
                <a:gdLst/>
                <a:ahLst/>
                <a:cxnLst/>
                <a:rect l="l" t="t" r="r" b="b"/>
                <a:pathLst>
                  <a:path w="78867" h="78994">
                    <a:moveTo>
                      <a:pt x="7620" y="35687"/>
                    </a:moveTo>
                    <a:lnTo>
                      <a:pt x="67437" y="5715"/>
                    </a:lnTo>
                    <a:lnTo>
                      <a:pt x="78867" y="0"/>
                    </a:lnTo>
                    <a:lnTo>
                      <a:pt x="73151" y="11430"/>
                    </a:lnTo>
                    <a:lnTo>
                      <a:pt x="58166" y="41402"/>
                    </a:lnTo>
                    <a:lnTo>
                      <a:pt x="54356" y="39497"/>
                    </a:lnTo>
                    <a:lnTo>
                      <a:pt x="58166" y="37592"/>
                    </a:lnTo>
                    <a:lnTo>
                      <a:pt x="73151" y="67564"/>
                    </a:lnTo>
                    <a:lnTo>
                      <a:pt x="78867" y="78994"/>
                    </a:lnTo>
                    <a:lnTo>
                      <a:pt x="67437" y="73279"/>
                    </a:lnTo>
                    <a:lnTo>
                      <a:pt x="7620" y="43307"/>
                    </a:lnTo>
                    <a:lnTo>
                      <a:pt x="0" y="39497"/>
                    </a:lnTo>
                    <a:lnTo>
                      <a:pt x="7620" y="35687"/>
                    </a:lnTo>
                    <a:moveTo>
                      <a:pt x="11430" y="43307"/>
                    </a:moveTo>
                    <a:lnTo>
                      <a:pt x="9525" y="39497"/>
                    </a:lnTo>
                    <a:lnTo>
                      <a:pt x="11430" y="35687"/>
                    </a:lnTo>
                    <a:lnTo>
                      <a:pt x="71247" y="65659"/>
                    </a:lnTo>
                    <a:lnTo>
                      <a:pt x="69342" y="69469"/>
                    </a:lnTo>
                    <a:lnTo>
                      <a:pt x="65532" y="71374"/>
                    </a:lnTo>
                    <a:lnTo>
                      <a:pt x="50546" y="41402"/>
                    </a:lnTo>
                    <a:lnTo>
                      <a:pt x="49530" y="39497"/>
                    </a:lnTo>
                    <a:lnTo>
                      <a:pt x="50546" y="37592"/>
                    </a:lnTo>
                    <a:lnTo>
                      <a:pt x="65532" y="7620"/>
                    </a:lnTo>
                    <a:lnTo>
                      <a:pt x="69342" y="9525"/>
                    </a:lnTo>
                    <a:lnTo>
                      <a:pt x="71247" y="13335"/>
                    </a:lnTo>
                    <a:lnTo>
                      <a:pt x="11430" y="43307"/>
                    </a:lnTo>
                    <a:close/>
                  </a:path>
                </a:pathLst>
              </a:custGeom>
              <a:solidFill>
                <a:srgbClr val="000000"/>
              </a:solidFill>
            </p:spPr>
          </p:sp>
          <p:sp>
            <p:nvSpPr>
              <p:cNvPr id="45" name="Freeform 45"/>
              <p:cNvSpPr/>
              <p:nvPr/>
            </p:nvSpPr>
            <p:spPr>
              <a:xfrm>
                <a:off x="4605020" y="2783332"/>
                <a:ext cx="59817" cy="59944"/>
              </a:xfrm>
              <a:custGeom>
                <a:avLst/>
                <a:gdLst/>
                <a:ahLst/>
                <a:cxnLst/>
                <a:rect l="l" t="t" r="r" b="b"/>
                <a:pathLst>
                  <a:path w="59817" h="59944">
                    <a:moveTo>
                      <a:pt x="59817" y="29972"/>
                    </a:moveTo>
                    <a:lnTo>
                      <a:pt x="0" y="59944"/>
                    </a:lnTo>
                    <a:lnTo>
                      <a:pt x="14986" y="29972"/>
                    </a:lnTo>
                    <a:lnTo>
                      <a:pt x="0" y="0"/>
                    </a:lnTo>
                    <a:lnTo>
                      <a:pt x="59817" y="29972"/>
                    </a:lnTo>
                    <a:close/>
                  </a:path>
                </a:pathLst>
              </a:custGeom>
              <a:solidFill>
                <a:srgbClr val="000000"/>
              </a:solidFill>
            </p:spPr>
          </p:sp>
          <p:sp>
            <p:nvSpPr>
              <p:cNvPr id="46" name="Freeform 46"/>
              <p:cNvSpPr/>
              <p:nvPr/>
            </p:nvSpPr>
            <p:spPr>
              <a:xfrm>
                <a:off x="4595495" y="2773807"/>
                <a:ext cx="78867" cy="78994"/>
              </a:xfrm>
              <a:custGeom>
                <a:avLst/>
                <a:gdLst/>
                <a:ahLst/>
                <a:cxnLst/>
                <a:rect l="l" t="t" r="r" b="b"/>
                <a:pathLst>
                  <a:path w="78867" h="78994">
                    <a:moveTo>
                      <a:pt x="71247" y="43307"/>
                    </a:moveTo>
                    <a:lnTo>
                      <a:pt x="11430" y="73279"/>
                    </a:lnTo>
                    <a:lnTo>
                      <a:pt x="0" y="78994"/>
                    </a:lnTo>
                    <a:lnTo>
                      <a:pt x="5715" y="67564"/>
                    </a:lnTo>
                    <a:lnTo>
                      <a:pt x="20701" y="37592"/>
                    </a:lnTo>
                    <a:lnTo>
                      <a:pt x="24511" y="39497"/>
                    </a:lnTo>
                    <a:lnTo>
                      <a:pt x="20701" y="41402"/>
                    </a:lnTo>
                    <a:lnTo>
                      <a:pt x="5715" y="11430"/>
                    </a:lnTo>
                    <a:lnTo>
                      <a:pt x="0" y="0"/>
                    </a:lnTo>
                    <a:lnTo>
                      <a:pt x="11430" y="5715"/>
                    </a:lnTo>
                    <a:lnTo>
                      <a:pt x="71247" y="35687"/>
                    </a:lnTo>
                    <a:lnTo>
                      <a:pt x="78867" y="39497"/>
                    </a:lnTo>
                    <a:lnTo>
                      <a:pt x="71247" y="43307"/>
                    </a:lnTo>
                    <a:moveTo>
                      <a:pt x="67437" y="35687"/>
                    </a:moveTo>
                    <a:lnTo>
                      <a:pt x="69342" y="39497"/>
                    </a:lnTo>
                    <a:lnTo>
                      <a:pt x="67437" y="43307"/>
                    </a:lnTo>
                    <a:lnTo>
                      <a:pt x="7620" y="13335"/>
                    </a:lnTo>
                    <a:lnTo>
                      <a:pt x="9525" y="9525"/>
                    </a:lnTo>
                    <a:lnTo>
                      <a:pt x="13335" y="7620"/>
                    </a:lnTo>
                    <a:lnTo>
                      <a:pt x="28321" y="37592"/>
                    </a:lnTo>
                    <a:lnTo>
                      <a:pt x="29337" y="39497"/>
                    </a:lnTo>
                    <a:lnTo>
                      <a:pt x="28321" y="41402"/>
                    </a:lnTo>
                    <a:lnTo>
                      <a:pt x="13335" y="71374"/>
                    </a:lnTo>
                    <a:lnTo>
                      <a:pt x="9525" y="69469"/>
                    </a:lnTo>
                    <a:lnTo>
                      <a:pt x="7620" y="65659"/>
                    </a:lnTo>
                    <a:lnTo>
                      <a:pt x="67437" y="35687"/>
                    </a:lnTo>
                    <a:close/>
                  </a:path>
                </a:pathLst>
              </a:custGeom>
              <a:solidFill>
                <a:srgbClr val="000000"/>
              </a:solidFill>
            </p:spPr>
          </p:sp>
        </p:grpSp>
        <p:sp>
          <p:nvSpPr>
            <p:cNvPr id="47" name="TextBox 47"/>
            <p:cNvSpPr txBox="1"/>
            <p:nvPr/>
          </p:nvSpPr>
          <p:spPr>
            <a:xfrm>
              <a:off x="2411718" y="8616391"/>
              <a:ext cx="1657975" cy="439607"/>
            </a:xfrm>
            <a:prstGeom prst="rect">
              <a:avLst/>
            </a:prstGeom>
          </p:spPr>
          <p:txBody>
            <a:bodyPr lIns="0" tIns="0" rIns="0" bIns="0" rtlCol="0" anchor="t">
              <a:spAutoFit/>
            </a:bodyPr>
            <a:lstStyle/>
            <a:p>
              <a:pPr algn="l">
                <a:lnSpc>
                  <a:spcPts val="2748"/>
                </a:lnSpc>
              </a:pPr>
              <a:r>
                <a:rPr lang="en-US" sz="1962" spc="-39">
                  <a:solidFill>
                    <a:srgbClr val="000000"/>
                  </a:solidFill>
                  <a:latin typeface="Montserrat"/>
                  <a:ea typeface="Montserrat"/>
                  <a:cs typeface="Montserrat"/>
                  <a:sym typeface="Montserrat"/>
                </a:rPr>
                <a:t>SENSORS</a:t>
              </a:r>
            </a:p>
          </p:txBody>
        </p:sp>
        <p:sp>
          <p:nvSpPr>
            <p:cNvPr id="48" name="TextBox 48"/>
            <p:cNvSpPr txBox="1"/>
            <p:nvPr/>
          </p:nvSpPr>
          <p:spPr>
            <a:xfrm>
              <a:off x="2356338" y="13160077"/>
              <a:ext cx="1770896" cy="826537"/>
            </a:xfrm>
            <a:prstGeom prst="rect">
              <a:avLst/>
            </a:prstGeom>
          </p:spPr>
          <p:txBody>
            <a:bodyPr lIns="0" tIns="0" rIns="0" bIns="0" rtlCol="0" anchor="t">
              <a:spAutoFit/>
            </a:bodyPr>
            <a:lstStyle/>
            <a:p>
              <a:pPr algn="ctr">
                <a:lnSpc>
                  <a:spcPts val="2453"/>
                </a:lnSpc>
              </a:pPr>
              <a:r>
                <a:rPr lang="en-US" sz="1962" spc="-39">
                  <a:solidFill>
                    <a:srgbClr val="000000"/>
                  </a:solidFill>
                  <a:latin typeface="Montserrat"/>
                  <a:ea typeface="Montserrat"/>
                  <a:cs typeface="Montserrat"/>
                  <a:sym typeface="Montserrat"/>
                </a:rPr>
                <a:t>ALARMING SYSTEM </a:t>
              </a:r>
            </a:p>
          </p:txBody>
        </p:sp>
        <p:sp>
          <p:nvSpPr>
            <p:cNvPr id="49" name="TextBox 49"/>
            <p:cNvSpPr txBox="1"/>
            <p:nvPr/>
          </p:nvSpPr>
          <p:spPr>
            <a:xfrm>
              <a:off x="3501539" y="3630426"/>
              <a:ext cx="2712388" cy="439607"/>
            </a:xfrm>
            <a:prstGeom prst="rect">
              <a:avLst/>
            </a:prstGeom>
          </p:spPr>
          <p:txBody>
            <a:bodyPr lIns="0" tIns="0" rIns="0" bIns="0" rtlCol="0" anchor="t">
              <a:spAutoFit/>
            </a:bodyPr>
            <a:lstStyle/>
            <a:p>
              <a:pPr algn="l">
                <a:lnSpc>
                  <a:spcPts val="2748"/>
                </a:lnSpc>
              </a:pPr>
              <a:r>
                <a:rPr lang="en-US" sz="1962" spc="-39">
                  <a:solidFill>
                    <a:srgbClr val="000000"/>
                  </a:solidFill>
                  <a:latin typeface="Montserrat"/>
                  <a:ea typeface="Montserrat"/>
                  <a:cs typeface="Montserrat"/>
                  <a:sym typeface="Montserrat"/>
                </a:rPr>
                <a:t>TRANSFORMER </a:t>
              </a:r>
            </a:p>
          </p:txBody>
        </p:sp>
        <p:sp>
          <p:nvSpPr>
            <p:cNvPr id="50" name="TextBox 50"/>
            <p:cNvSpPr txBox="1"/>
            <p:nvPr/>
          </p:nvSpPr>
          <p:spPr>
            <a:xfrm>
              <a:off x="9216829" y="3630426"/>
              <a:ext cx="1789449" cy="439607"/>
            </a:xfrm>
            <a:prstGeom prst="rect">
              <a:avLst/>
            </a:prstGeom>
          </p:spPr>
          <p:txBody>
            <a:bodyPr lIns="0" tIns="0" rIns="0" bIns="0" rtlCol="0" anchor="t">
              <a:spAutoFit/>
            </a:bodyPr>
            <a:lstStyle/>
            <a:p>
              <a:pPr algn="l">
                <a:lnSpc>
                  <a:spcPts val="2748"/>
                </a:lnSpc>
              </a:pPr>
              <a:r>
                <a:rPr lang="en-US" sz="1962" spc="-39">
                  <a:solidFill>
                    <a:srgbClr val="000000"/>
                  </a:solidFill>
                  <a:latin typeface="Montserrat"/>
                  <a:ea typeface="Montserrat"/>
                  <a:cs typeface="Montserrat"/>
                  <a:sym typeface="Montserrat"/>
                </a:rPr>
                <a:t>RECTIFIER</a:t>
              </a:r>
            </a:p>
          </p:txBody>
        </p:sp>
        <p:sp>
          <p:nvSpPr>
            <p:cNvPr id="51" name="TextBox 51"/>
            <p:cNvSpPr txBox="1"/>
            <p:nvPr/>
          </p:nvSpPr>
          <p:spPr>
            <a:xfrm>
              <a:off x="8542513" y="11524893"/>
              <a:ext cx="3560160" cy="439607"/>
            </a:xfrm>
            <a:prstGeom prst="rect">
              <a:avLst/>
            </a:prstGeom>
          </p:spPr>
          <p:txBody>
            <a:bodyPr lIns="0" tIns="0" rIns="0" bIns="0" rtlCol="0" anchor="t">
              <a:spAutoFit/>
            </a:bodyPr>
            <a:lstStyle/>
            <a:p>
              <a:pPr algn="l">
                <a:lnSpc>
                  <a:spcPts val="2748"/>
                </a:lnSpc>
              </a:pPr>
              <a:r>
                <a:rPr lang="en-US" sz="1962" spc="-39">
                  <a:solidFill>
                    <a:srgbClr val="000000"/>
                  </a:solidFill>
                  <a:latin typeface="Montserrat"/>
                  <a:ea typeface="Montserrat"/>
                  <a:cs typeface="Montserrat"/>
                  <a:sym typeface="Montserrat"/>
                </a:rPr>
                <a:t>MICRO-CONTROLLER</a:t>
              </a:r>
            </a:p>
          </p:txBody>
        </p:sp>
        <p:sp>
          <p:nvSpPr>
            <p:cNvPr id="52" name="TextBox 52"/>
            <p:cNvSpPr txBox="1"/>
            <p:nvPr/>
          </p:nvSpPr>
          <p:spPr>
            <a:xfrm>
              <a:off x="16585031" y="8616391"/>
              <a:ext cx="715496" cy="439607"/>
            </a:xfrm>
            <a:prstGeom prst="rect">
              <a:avLst/>
            </a:prstGeom>
          </p:spPr>
          <p:txBody>
            <a:bodyPr lIns="0" tIns="0" rIns="0" bIns="0" rtlCol="0" anchor="t">
              <a:spAutoFit/>
            </a:bodyPr>
            <a:lstStyle/>
            <a:p>
              <a:pPr algn="l">
                <a:lnSpc>
                  <a:spcPts val="2748"/>
                </a:lnSpc>
              </a:pPr>
              <a:r>
                <a:rPr lang="en-US" sz="1962" spc="-39">
                  <a:solidFill>
                    <a:srgbClr val="000000"/>
                  </a:solidFill>
                  <a:latin typeface="Montserrat"/>
                  <a:ea typeface="Montserrat"/>
                  <a:cs typeface="Montserrat"/>
                  <a:sym typeface="Montserrat"/>
                </a:rPr>
                <a:t>WIFI</a:t>
              </a:r>
            </a:p>
          </p:txBody>
        </p:sp>
        <p:sp>
          <p:nvSpPr>
            <p:cNvPr id="53" name="TextBox 53"/>
            <p:cNvSpPr txBox="1"/>
            <p:nvPr/>
          </p:nvSpPr>
          <p:spPr>
            <a:xfrm>
              <a:off x="16772410" y="12771408"/>
              <a:ext cx="1407005" cy="439607"/>
            </a:xfrm>
            <a:prstGeom prst="rect">
              <a:avLst/>
            </a:prstGeom>
          </p:spPr>
          <p:txBody>
            <a:bodyPr lIns="0" tIns="0" rIns="0" bIns="0" rtlCol="0" anchor="t">
              <a:spAutoFit/>
            </a:bodyPr>
            <a:lstStyle/>
            <a:p>
              <a:pPr algn="l">
                <a:lnSpc>
                  <a:spcPts val="2748"/>
                </a:lnSpc>
              </a:pPr>
              <a:r>
                <a:rPr lang="en-US" sz="1962" spc="-39">
                  <a:solidFill>
                    <a:srgbClr val="000000"/>
                  </a:solidFill>
                  <a:latin typeface="Montserrat"/>
                  <a:ea typeface="Montserrat"/>
                  <a:cs typeface="Montserrat"/>
                  <a:sym typeface="Montserrat"/>
                </a:rPr>
                <a:t>DISPLAY</a:t>
              </a:r>
            </a:p>
          </p:txBody>
        </p:sp>
        <p:sp>
          <p:nvSpPr>
            <p:cNvPr id="54" name="TextBox 54"/>
            <p:cNvSpPr txBox="1"/>
            <p:nvPr/>
          </p:nvSpPr>
          <p:spPr>
            <a:xfrm>
              <a:off x="15091807" y="3465078"/>
              <a:ext cx="3818261" cy="826537"/>
            </a:xfrm>
            <a:prstGeom prst="rect">
              <a:avLst/>
            </a:prstGeom>
          </p:spPr>
          <p:txBody>
            <a:bodyPr lIns="0" tIns="0" rIns="0" bIns="0" rtlCol="0" anchor="t">
              <a:spAutoFit/>
            </a:bodyPr>
            <a:lstStyle/>
            <a:p>
              <a:pPr algn="ctr">
                <a:lnSpc>
                  <a:spcPts val="2453"/>
                </a:lnSpc>
              </a:pPr>
              <a:r>
                <a:rPr lang="en-US" sz="1962" spc="-39">
                  <a:solidFill>
                    <a:srgbClr val="000000"/>
                  </a:solidFill>
                  <a:latin typeface="Montserrat"/>
                  <a:ea typeface="Montserrat"/>
                  <a:cs typeface="Montserrat"/>
                  <a:sym typeface="Montserrat"/>
                </a:rPr>
                <a:t>VOLTAGE REGULATOR 5V-3.3V</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436</Words>
  <Application>Microsoft Office PowerPoint</Application>
  <PresentationFormat>Custom</PresentationFormat>
  <Paragraphs>73</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Playfair Display</vt:lpstr>
      <vt:lpstr>Montserrat Bold</vt:lpstr>
      <vt:lpstr>Arial</vt:lpstr>
      <vt:lpstr>Calibri</vt:lpstr>
      <vt:lpstr>Montserrat</vt:lpstr>
      <vt:lpstr>Playfair Display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AirSential</dc:title>
  <cp:lastModifiedBy>Sagarika Srivastava</cp:lastModifiedBy>
  <cp:revision>1</cp:revision>
  <dcterms:created xsi:type="dcterms:W3CDTF">2006-08-16T00:00:00Z</dcterms:created>
  <dcterms:modified xsi:type="dcterms:W3CDTF">2025-01-24T08:27:09Z</dcterms:modified>
  <dc:identifier>DAGXkiwklMU</dc:identifier>
</cp:coreProperties>
</file>